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sldIdLst>
    <p:sldId id="291" r:id="rId2"/>
    <p:sldId id="290" r:id="rId3"/>
    <p:sldId id="303" r:id="rId4"/>
    <p:sldId id="321" r:id="rId5"/>
    <p:sldId id="320" r:id="rId6"/>
    <p:sldId id="323" r:id="rId7"/>
    <p:sldId id="326" r:id="rId8"/>
    <p:sldId id="327" r:id="rId9"/>
    <p:sldId id="324" r:id="rId10"/>
    <p:sldId id="329" r:id="rId11"/>
    <p:sldId id="330" r:id="rId12"/>
    <p:sldId id="331" r:id="rId13"/>
    <p:sldId id="332" r:id="rId14"/>
    <p:sldId id="333" r:id="rId15"/>
    <p:sldId id="334" r:id="rId16"/>
    <p:sldId id="328" r:id="rId17"/>
    <p:sldId id="335" r:id="rId18"/>
    <p:sldId id="338" r:id="rId19"/>
    <p:sldId id="339" r:id="rId20"/>
    <p:sldId id="336" r:id="rId21"/>
    <p:sldId id="341" r:id="rId22"/>
    <p:sldId id="342" r:id="rId23"/>
    <p:sldId id="340" r:id="rId24"/>
    <p:sldId id="344" r:id="rId25"/>
    <p:sldId id="346" r:id="rId26"/>
    <p:sldId id="347" r:id="rId27"/>
    <p:sldId id="345" r:id="rId28"/>
    <p:sldId id="348" r:id="rId29"/>
    <p:sldId id="343" r:id="rId30"/>
    <p:sldId id="315" r:id="rId31"/>
    <p:sldId id="349" r:id="rId32"/>
    <p:sldId id="351" r:id="rId33"/>
    <p:sldId id="350" r:id="rId34"/>
    <p:sldId id="354" r:id="rId35"/>
    <p:sldId id="352" r:id="rId36"/>
    <p:sldId id="353" r:id="rId37"/>
  </p:sldIdLst>
  <p:sldSz cx="18288000" cy="10287000"/>
  <p:notesSz cx="6858000" cy="9144000"/>
  <p:embeddedFontLst>
    <p:embeddedFont>
      <p:font typeface="Canva Sans 1" panose="020B0604020202020204" charset="0"/>
      <p:regular r:id="rId39"/>
    </p:embeddedFont>
    <p:embeddedFont>
      <p:font typeface="Canva Sans 1 Bold" panose="020B0604020202020204" charset="0"/>
      <p:regular r:id="rId40"/>
    </p:embeddedFont>
    <p:embeddedFont>
      <p:font typeface="Codec Pro ExtraBold" panose="020B0604020202020204" charset="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48350EF-7722-FA67-CE6F-832BDB0516EA}" name="Basma Elhoseny" initials="BE" userId="54eee8e380c72027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5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42" autoAdjust="0"/>
    <p:restoredTop sz="85027" autoAdjust="0"/>
  </p:normalViewPr>
  <p:slideViewPr>
    <p:cSldViewPr>
      <p:cViewPr varScale="1">
        <p:scale>
          <a:sx n="35" d="100"/>
          <a:sy n="35" d="100"/>
        </p:scale>
        <p:origin x="1100" y="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microsoft.com/office/2018/10/relationships/authors" Target="authors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12ED24-1E0E-4611-8685-758F37F55343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D1FBA8-311F-4827-A7CA-46EC4FEE7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80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01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881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1237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733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9614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4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6831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030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3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3374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437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6647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163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5591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773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680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3122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7755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034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4407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1242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00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use link for file from firebase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34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959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481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03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use link for file from firebase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450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use link for file from firebase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398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our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35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576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502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59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9.png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29.png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36.png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7.png"/><Relationship Id="rId7" Type="http://schemas.openxmlformats.org/officeDocument/2006/relationships/image" Target="../media/image13.sv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42.png"/><Relationship Id="rId5" Type="http://schemas.openxmlformats.org/officeDocument/2006/relationships/image" Target="../media/image38.png"/><Relationship Id="rId10" Type="http://schemas.openxmlformats.org/officeDocument/2006/relationships/image" Target="../media/image41.png"/><Relationship Id="rId4" Type="http://schemas.openxmlformats.org/officeDocument/2006/relationships/image" Target="../media/image18.png"/><Relationship Id="rId9" Type="http://schemas.openxmlformats.org/officeDocument/2006/relationships/image" Target="../media/image40.png"/><Relationship Id="rId1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uxailab/sentiment-analysis-api/blob/main/ai/data/demos/sportify_basma/Sentiment_Basma_Sportify.json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3.svg"/><Relationship Id="rId9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hyperlink" Target="https://github.com/ruxailab/sentiment-analysis-api/blob/main/ai/data/demos/sportify_basma/Sentiment_Basma_Sportify.json" TargetMode="External"/><Relationship Id="rId4" Type="http://schemas.openxmlformats.org/officeDocument/2006/relationships/image" Target="../media/image1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12.pn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ndreznotanto.medium.com/flask-rest-apis-in-5-minutes-complemented-by-loaded-ai-model-from-hugging-face-part-1-5501e4827514" TargetMode="External"/><Relationship Id="rId5" Type="http://schemas.openxmlformats.org/officeDocument/2006/relationships/hyperlink" Target="https://www.youtube.com/watch?v=6M3LzGmIAso" TargetMode="External"/><Relationship Id="rId4" Type="http://schemas.openxmlformats.org/officeDocument/2006/relationships/image" Target="../media/image13.svg"/><Relationship Id="rId9" Type="http://schemas.openxmlformats.org/officeDocument/2006/relationships/image" Target="../media/image5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2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13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1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2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3.jpeg"/><Relationship Id="rId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2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13.svg"/><Relationship Id="rId9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jpeg"/><Relationship Id="rId5" Type="http://schemas.openxmlformats.org/officeDocument/2006/relationships/image" Target="../media/image65.png"/><Relationship Id="rId4" Type="http://schemas.openxmlformats.org/officeDocument/2006/relationships/image" Target="../media/image1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s://www.youtube.com/playlist?list=PL4cUxeGkcC9hxjeEtdHFNYMtCpjNBm3h7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jpeg"/><Relationship Id="rId4" Type="http://schemas.openxmlformats.org/officeDocument/2006/relationships/image" Target="../media/image13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2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jpeg"/><Relationship Id="rId4" Type="http://schemas.openxmlformats.org/officeDocument/2006/relationships/image" Target="../media/image13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2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jpeg"/><Relationship Id="rId5" Type="http://schemas.openxmlformats.org/officeDocument/2006/relationships/image" Target="../media/image72.png"/><Relationship Id="rId4" Type="http://schemas.openxmlformats.org/officeDocument/2006/relationships/image" Target="../media/image13.svg"/><Relationship Id="rId9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3" Type="http://schemas.openxmlformats.org/officeDocument/2006/relationships/image" Target="../media/image12.png"/><Relationship Id="rId7" Type="http://schemas.openxmlformats.org/officeDocument/2006/relationships/image" Target="../media/image77.png"/><Relationship Id="rId12" Type="http://schemas.openxmlformats.org/officeDocument/2006/relationships/image" Target="../media/image7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81.png"/><Relationship Id="rId5" Type="http://schemas.openxmlformats.org/officeDocument/2006/relationships/image" Target="../media/image72.png"/><Relationship Id="rId10" Type="http://schemas.openxmlformats.org/officeDocument/2006/relationships/image" Target="../media/image80.png"/><Relationship Id="rId4" Type="http://schemas.openxmlformats.org/officeDocument/2006/relationships/image" Target="../media/image13.svg"/><Relationship Id="rId9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2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72.png"/><Relationship Id="rId4" Type="http://schemas.openxmlformats.org/officeDocument/2006/relationships/image" Target="../media/image1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72.png"/><Relationship Id="rId4" Type="http://schemas.openxmlformats.org/officeDocument/2006/relationships/image" Target="../media/image13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jpg"/><Relationship Id="rId5" Type="http://schemas.openxmlformats.org/officeDocument/2006/relationships/image" Target="../media/image72.png"/><Relationship Id="rId4" Type="http://schemas.openxmlformats.org/officeDocument/2006/relationships/image" Target="../media/image13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jpeg"/><Relationship Id="rId5" Type="http://schemas.openxmlformats.org/officeDocument/2006/relationships/image" Target="../media/image88.png"/><Relationship Id="rId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uxailab/sentiment-analysis-api/blob/main/ai/src/sentiment_analysis/inference/inference.py" TargetMode="External"/><Relationship Id="rId13" Type="http://schemas.openxmlformats.org/officeDocument/2006/relationships/image" Target="../media/image92.jpeg"/><Relationship Id="rId3" Type="http://schemas.openxmlformats.org/officeDocument/2006/relationships/image" Target="../media/image12.png"/><Relationship Id="rId7" Type="http://schemas.openxmlformats.org/officeDocument/2006/relationships/hyperlink" Target="https://github.com/ruxailab/sentiment-analysis-api/blob/main/src/scripts/roberta_predict.py" TargetMode="External"/><Relationship Id="rId12" Type="http://schemas.openxmlformats.org/officeDocument/2006/relationships/hyperlink" Target="https://github.com/ruxailab/sentiment-analysis-api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ruxailab/sentiment-analysis-api/blob/main/ai/src/video_processing/models/whisper_transcript.py" TargetMode="External"/><Relationship Id="rId11" Type="http://schemas.openxmlformats.org/officeDocument/2006/relationships/image" Target="../media/image91.gif"/><Relationship Id="rId5" Type="http://schemas.openxmlformats.org/officeDocument/2006/relationships/hyperlink" Target="https://github.com/ruxailab/sentiment-analysis-api/blob/main/ai/src/video_processing/video_2_audio.py" TargetMode="External"/><Relationship Id="rId10" Type="http://schemas.openxmlformats.org/officeDocument/2006/relationships/hyperlink" Target="https://github.com/ruxailab/sentiment-analysis-api/blob/main/Dockerfile" TargetMode="External"/><Relationship Id="rId4" Type="http://schemas.openxmlformats.org/officeDocument/2006/relationships/image" Target="../media/image13.svg"/><Relationship Id="rId9" Type="http://schemas.openxmlformats.org/officeDocument/2006/relationships/hyperlink" Target="https://github.com/ruxailab/sentiment-analysis-api/tree/main/app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jpeg"/><Relationship Id="rId4" Type="http://schemas.openxmlformats.org/officeDocument/2006/relationships/image" Target="../media/image13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jpeg"/><Relationship Id="rId4" Type="http://schemas.openxmlformats.org/officeDocument/2006/relationships/image" Target="../media/image13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1.png"/><Relationship Id="rId7" Type="http://schemas.openxmlformats.org/officeDocument/2006/relationships/hyperlink" Target="https://github.com/BasmaElhoseny01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10" Type="http://schemas.openxmlformats.org/officeDocument/2006/relationships/image" Target="../media/image107.png"/><Relationship Id="rId4" Type="http://schemas.openxmlformats.org/officeDocument/2006/relationships/image" Target="../media/image102.svg"/><Relationship Id="rId9" Type="http://schemas.openxmlformats.org/officeDocument/2006/relationships/image" Target="../media/image10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4.pn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7.png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13.svg"/><Relationship Id="rId9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5720864" y="1427539"/>
            <a:ext cx="482144" cy="467032"/>
          </a:xfrm>
          <a:custGeom>
            <a:avLst/>
            <a:gdLst/>
            <a:ahLst/>
            <a:cxnLst/>
            <a:rect l="l" t="t" r="r" b="b"/>
            <a:pathLst>
              <a:path w="482144" h="467032">
                <a:moveTo>
                  <a:pt x="0" y="0"/>
                </a:moveTo>
                <a:lnTo>
                  <a:pt x="482145" y="0"/>
                </a:lnTo>
                <a:lnTo>
                  <a:pt x="482145" y="467031"/>
                </a:lnTo>
                <a:lnTo>
                  <a:pt x="0" y="4670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reeform 6"/>
          <p:cNvSpPr/>
          <p:nvPr/>
        </p:nvSpPr>
        <p:spPr>
          <a:xfrm rot="7682761">
            <a:off x="-1383321" y="-185949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1301884" y="6978469"/>
            <a:ext cx="8883055" cy="1285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76"/>
              </a:lnSpc>
            </a:pPr>
            <a:r>
              <a:rPr lang="en-US" sz="4230" spc="287" dirty="0">
                <a:solidFill>
                  <a:srgbClr val="F35000"/>
                </a:solidFill>
                <a:latin typeface="Codec Pro ExtraBold"/>
              </a:rPr>
              <a:t>Meet #4: </a:t>
            </a:r>
            <a:r>
              <a:rPr lang="en-US" sz="4230" b="1" spc="287" dirty="0">
                <a:solidFill>
                  <a:srgbClr val="F35000"/>
                </a:solidFill>
                <a:latin typeface="Codec Pro ExtraBold"/>
              </a:rPr>
              <a:t>Ver.#2 Sentiment Analysis + Docker Image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719876" y="8484651"/>
            <a:ext cx="2484121" cy="773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2"/>
              </a:lnSpc>
            </a:pPr>
            <a:r>
              <a:rPr lang="en-US" sz="2166" spc="108" dirty="0">
                <a:solidFill>
                  <a:srgbClr val="FFFFFF"/>
                </a:solidFill>
                <a:latin typeface="Canva Sans 1"/>
              </a:rPr>
              <a:t>Presented By: Olivia Wilson</a:t>
            </a:r>
          </a:p>
        </p:txBody>
      </p:sp>
      <p:sp>
        <p:nvSpPr>
          <p:cNvPr id="13" name="Freeform 13"/>
          <p:cNvSpPr/>
          <p:nvPr/>
        </p:nvSpPr>
        <p:spPr>
          <a:xfrm rot="7682761">
            <a:off x="14146738" y="8589103"/>
            <a:ext cx="631420" cy="631420"/>
          </a:xfrm>
          <a:custGeom>
            <a:avLst/>
            <a:gdLst/>
            <a:ahLst/>
            <a:cxnLst/>
            <a:rect l="l" t="t" r="r" b="b"/>
            <a:pathLst>
              <a:path w="631420" h="631420">
                <a:moveTo>
                  <a:pt x="0" y="0"/>
                </a:moveTo>
                <a:lnTo>
                  <a:pt x="631420" y="0"/>
                </a:lnTo>
                <a:lnTo>
                  <a:pt x="631420" y="631420"/>
                </a:lnTo>
                <a:lnTo>
                  <a:pt x="0" y="6314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4" name="TextBox 14"/>
          <p:cNvSpPr txBox="1"/>
          <p:nvPr/>
        </p:nvSpPr>
        <p:spPr>
          <a:xfrm>
            <a:off x="1143000" y="3901846"/>
            <a:ext cx="16974187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6000" spc="841" dirty="0">
                <a:solidFill>
                  <a:srgbClr val="000000"/>
                </a:solidFill>
                <a:latin typeface="Codec Pro ExtraBold"/>
              </a:rPr>
              <a:t>Sentiment Analysis for </a:t>
            </a:r>
          </a:p>
          <a:p>
            <a:pPr algn="l"/>
            <a:r>
              <a:rPr lang="en-US" sz="6000" spc="841" dirty="0">
                <a:solidFill>
                  <a:srgbClr val="000000"/>
                </a:solidFill>
                <a:latin typeface="Codec Pro ExtraBold"/>
              </a:rPr>
              <a:t>Usability Tests</a:t>
            </a:r>
          </a:p>
        </p:txBody>
      </p:sp>
      <p:pic>
        <p:nvPicPr>
          <p:cNvPr id="12290" name="Picture 2" descr="@ruxailab">
            <a:extLst>
              <a:ext uri="{FF2B5EF4-FFF2-40B4-BE49-F238E27FC236}">
                <a16:creationId xmlns:a16="http://schemas.microsoft.com/office/drawing/2014/main" id="{275EC0CF-F44F-3CB3-4286-0AD818F92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5645" y="719316"/>
            <a:ext cx="2152637" cy="215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B1E4845F-41D6-7460-72BF-C4C415132425}"/>
              </a:ext>
            </a:extLst>
          </p:cNvPr>
          <p:cNvSpPr txBox="1"/>
          <p:nvPr/>
        </p:nvSpPr>
        <p:spPr>
          <a:xfrm>
            <a:off x="14581455" y="3169630"/>
            <a:ext cx="2863255" cy="631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76"/>
              </a:lnSpc>
            </a:pPr>
            <a:r>
              <a:rPr lang="en-US" sz="4230" spc="287" dirty="0" err="1">
                <a:latin typeface="Codec Pro ExtraBold"/>
              </a:rPr>
              <a:t>RuxaiLab</a:t>
            </a:r>
            <a:endParaRPr lang="en-US" sz="4230" spc="287" dirty="0">
              <a:latin typeface="Codec Pro ExtraBold"/>
            </a:endParaRPr>
          </a:p>
        </p:txBody>
      </p:sp>
      <p:pic>
        <p:nvPicPr>
          <p:cNvPr id="20" name="Picture 19" descr="A person pointing at a tablet&#10;&#10;Description automatically generated">
            <a:extLst>
              <a:ext uri="{FF2B5EF4-FFF2-40B4-BE49-F238E27FC236}">
                <a16:creationId xmlns:a16="http://schemas.microsoft.com/office/drawing/2014/main" id="{F09F4081-1EFD-6087-319F-AC64F1EA93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442" y="3316225"/>
            <a:ext cx="7782268" cy="6496050"/>
          </a:xfrm>
          <a:prstGeom prst="rect">
            <a:avLst/>
          </a:prstGeom>
        </p:spPr>
      </p:pic>
      <p:sp>
        <p:nvSpPr>
          <p:cNvPr id="2" name="TextBox 7">
            <a:extLst>
              <a:ext uri="{FF2B5EF4-FFF2-40B4-BE49-F238E27FC236}">
                <a16:creationId xmlns:a16="http://schemas.microsoft.com/office/drawing/2014/main" id="{5BD8A406-B0CE-F3A4-D925-610150DEEB65}"/>
              </a:ext>
            </a:extLst>
          </p:cNvPr>
          <p:cNvSpPr txBox="1"/>
          <p:nvPr/>
        </p:nvSpPr>
        <p:spPr>
          <a:xfrm>
            <a:off x="1301885" y="6084682"/>
            <a:ext cx="8883055" cy="631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76"/>
              </a:lnSpc>
            </a:pPr>
            <a:r>
              <a:rPr lang="en-US" sz="4230" spc="287" dirty="0">
                <a:solidFill>
                  <a:srgbClr val="F35000"/>
                </a:solidFill>
                <a:latin typeface="Codec Pro ExtraBold"/>
              </a:rPr>
              <a:t>GSoC 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B7F16C-BC8C-4808-BA96-D7F5252C667E}"/>
              </a:ext>
            </a:extLst>
          </p:cNvPr>
          <p:cNvSpPr txBox="1"/>
          <p:nvPr/>
        </p:nvSpPr>
        <p:spPr>
          <a:xfrm>
            <a:off x="613627" y="9715248"/>
            <a:ext cx="10259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287" dirty="0">
                <a:solidFill>
                  <a:srgbClr val="F35000"/>
                </a:solidFill>
                <a:latin typeface="Codec Pro ExtraBold"/>
              </a:rPr>
              <a:t>03</a:t>
            </a:r>
            <a:r>
              <a:rPr lang="en-US" sz="1800" spc="287" dirty="0">
                <a:solidFill>
                  <a:srgbClr val="F35000"/>
                </a:solidFill>
                <a:latin typeface="Codec Pro ExtraBold"/>
              </a:rPr>
              <a:t>-07-2024  17:00 (UTC+3)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026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8935A5B5-93FC-D406-F3AF-F0B9C74BC71E}"/>
              </a:ext>
            </a:extLst>
          </p:cNvPr>
          <p:cNvSpPr txBox="1"/>
          <p:nvPr/>
        </p:nvSpPr>
        <p:spPr>
          <a:xfrm>
            <a:off x="1876046" y="337374"/>
            <a:ext cx="13545307" cy="1627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Whisper</a:t>
            </a:r>
            <a:br>
              <a:rPr lang="en-US" sz="6973" spc="348" dirty="0">
                <a:solidFill>
                  <a:srgbClr val="F35000"/>
                </a:solidFill>
                <a:latin typeface="Canva Sans 1 Bold"/>
              </a:rPr>
            </a:br>
            <a:r>
              <a:rPr lang="en-US" sz="3600" spc="348" dirty="0">
                <a:solidFill>
                  <a:srgbClr val="F35000"/>
                </a:solidFill>
                <a:latin typeface="Canva Sans 1 Bold"/>
              </a:rPr>
              <a:t>(Tiny)</a:t>
            </a:r>
          </a:p>
        </p:txBody>
      </p:sp>
      <p:pic>
        <p:nvPicPr>
          <p:cNvPr id="6158" name="Picture 14" descr="Openai whisper translate, openai/whisper-small · Hugging Face">
            <a:extLst>
              <a:ext uri="{FF2B5EF4-FFF2-40B4-BE49-F238E27FC236}">
                <a16:creationId xmlns:a16="http://schemas.microsoft.com/office/drawing/2014/main" id="{D98B8F9E-44E9-ED35-EAFD-AC5FD3F7C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9336" y="8801100"/>
            <a:ext cx="2832464" cy="147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F440B9-7259-909B-A03C-1383F36886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800" y="2400300"/>
            <a:ext cx="11553913" cy="70281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E3F15A-1EF4-BA47-7692-9CE0C03A9326}"/>
              </a:ext>
            </a:extLst>
          </p:cNvPr>
          <p:cNvSpPr/>
          <p:nvPr/>
        </p:nvSpPr>
        <p:spPr>
          <a:xfrm>
            <a:off x="3643357" y="6286500"/>
            <a:ext cx="4648200" cy="838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6C033B2B-BB1D-2F81-A689-E14413D1498B}"/>
              </a:ext>
            </a:extLst>
          </p:cNvPr>
          <p:cNvSpPr txBox="1"/>
          <p:nvPr/>
        </p:nvSpPr>
        <p:spPr>
          <a:xfrm>
            <a:off x="7281408" y="5973028"/>
            <a:ext cx="76962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000" spc="348" dirty="0">
                <a:solidFill>
                  <a:srgbClr val="FF0000"/>
                </a:solidFill>
                <a:latin typeface="Canva Sans 1 Bold"/>
              </a:rPr>
              <a:t>Sportify</a:t>
            </a:r>
          </a:p>
        </p:txBody>
      </p:sp>
    </p:spTree>
    <p:extLst>
      <p:ext uri="{BB962C8B-B14F-4D97-AF65-F5344CB8AC3E}">
        <p14:creationId xmlns:p14="http://schemas.microsoft.com/office/powerpoint/2010/main" val="2856168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8935A5B5-93FC-D406-F3AF-F0B9C74BC71E}"/>
              </a:ext>
            </a:extLst>
          </p:cNvPr>
          <p:cNvSpPr txBox="1"/>
          <p:nvPr/>
        </p:nvSpPr>
        <p:spPr>
          <a:xfrm>
            <a:off x="1876046" y="337374"/>
            <a:ext cx="13545307" cy="1627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Whisper</a:t>
            </a:r>
            <a:br>
              <a:rPr lang="en-US" sz="6973" spc="348" dirty="0">
                <a:solidFill>
                  <a:srgbClr val="F35000"/>
                </a:solidFill>
                <a:latin typeface="Canva Sans 1 Bold"/>
              </a:rPr>
            </a:br>
            <a:r>
              <a:rPr lang="en-US" sz="3600" spc="348" dirty="0">
                <a:solidFill>
                  <a:srgbClr val="F35000"/>
                </a:solidFill>
                <a:latin typeface="Canva Sans 1 Bold"/>
              </a:rPr>
              <a:t>(Base)</a:t>
            </a:r>
          </a:p>
        </p:txBody>
      </p:sp>
      <p:pic>
        <p:nvPicPr>
          <p:cNvPr id="6158" name="Picture 14" descr="Openai whisper translate, openai/whisper-small · Hugging Face">
            <a:extLst>
              <a:ext uri="{FF2B5EF4-FFF2-40B4-BE49-F238E27FC236}">
                <a16:creationId xmlns:a16="http://schemas.microsoft.com/office/drawing/2014/main" id="{D98B8F9E-44E9-ED35-EAFD-AC5FD3F7C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9336" y="8801100"/>
            <a:ext cx="2832464" cy="147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72CFC1-702C-DD89-F7F2-4C2F7AA97F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5600" y="2324100"/>
            <a:ext cx="11628579" cy="72900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E3F15A-1EF4-BA47-7692-9CE0C03A9326}"/>
              </a:ext>
            </a:extLst>
          </p:cNvPr>
          <p:cNvSpPr/>
          <p:nvPr/>
        </p:nvSpPr>
        <p:spPr>
          <a:xfrm>
            <a:off x="3985490" y="6361016"/>
            <a:ext cx="4495800" cy="533400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Check box, check mark, check square, correct, not wrong, test, tick icon -  Download on Iconfinder">
            <a:extLst>
              <a:ext uri="{FF2B5EF4-FFF2-40B4-BE49-F238E27FC236}">
                <a16:creationId xmlns:a16="http://schemas.microsoft.com/office/drawing/2014/main" id="{C3557403-5ACB-1F32-436F-680BCFB0B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0528" y="567278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926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8935A5B5-93FC-D406-F3AF-F0B9C74BC71E}"/>
              </a:ext>
            </a:extLst>
          </p:cNvPr>
          <p:cNvSpPr txBox="1"/>
          <p:nvPr/>
        </p:nvSpPr>
        <p:spPr>
          <a:xfrm>
            <a:off x="1876046" y="337374"/>
            <a:ext cx="13545307" cy="1627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Whisper</a:t>
            </a:r>
            <a:br>
              <a:rPr lang="en-US" sz="6973" spc="348" dirty="0">
                <a:solidFill>
                  <a:srgbClr val="F35000"/>
                </a:solidFill>
                <a:latin typeface="Canva Sans 1 Bold"/>
              </a:rPr>
            </a:br>
            <a:r>
              <a:rPr lang="en-US" sz="3600" spc="348" dirty="0">
                <a:solidFill>
                  <a:srgbClr val="F35000"/>
                </a:solidFill>
                <a:latin typeface="Canva Sans 1 Bold"/>
              </a:rPr>
              <a:t>(Small)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FA65E3-E1CE-949D-6B1B-2ED94412FE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740"/>
          <a:stretch/>
        </p:blipFill>
        <p:spPr>
          <a:xfrm>
            <a:off x="2895600" y="2224454"/>
            <a:ext cx="11937460" cy="6807737"/>
          </a:xfrm>
          <a:prstGeom prst="rect">
            <a:avLst/>
          </a:prstGeom>
        </p:spPr>
      </p:pic>
      <p:pic>
        <p:nvPicPr>
          <p:cNvPr id="6158" name="Picture 14" descr="Openai whisper translate, openai/whisper-small · Hugging Face">
            <a:extLst>
              <a:ext uri="{FF2B5EF4-FFF2-40B4-BE49-F238E27FC236}">
                <a16:creationId xmlns:a16="http://schemas.microsoft.com/office/drawing/2014/main" id="{D98B8F9E-44E9-ED35-EAFD-AC5FD3F7C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9336" y="8801100"/>
            <a:ext cx="2832464" cy="147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E3F15A-1EF4-BA47-7692-9CE0C03A9326}"/>
              </a:ext>
            </a:extLst>
          </p:cNvPr>
          <p:cNvSpPr/>
          <p:nvPr/>
        </p:nvSpPr>
        <p:spPr>
          <a:xfrm>
            <a:off x="4469860" y="6743700"/>
            <a:ext cx="4495800" cy="533400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Check box, check mark, check square, correct, not wrong, test, tick icon -  Download on Iconfinder">
            <a:extLst>
              <a:ext uri="{FF2B5EF4-FFF2-40B4-BE49-F238E27FC236}">
                <a16:creationId xmlns:a16="http://schemas.microsoft.com/office/drawing/2014/main" id="{C3557403-5ACB-1F32-436F-680BCFB0B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588" y="559826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842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7">
            <a:extLst>
              <a:ext uri="{FF2B5EF4-FFF2-40B4-BE49-F238E27FC236}">
                <a16:creationId xmlns:a16="http://schemas.microsoft.com/office/drawing/2014/main" id="{8935A5B5-93FC-D406-F3AF-F0B9C74BC71E}"/>
              </a:ext>
            </a:extLst>
          </p:cNvPr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Pipeline</a:t>
            </a:r>
            <a:endParaRPr lang="en-US" sz="3600" spc="348" dirty="0">
              <a:solidFill>
                <a:srgbClr val="F35000"/>
              </a:solidFill>
              <a:latin typeface="Canva Sans 1 Bold"/>
            </a:endParaRPr>
          </a:p>
        </p:txBody>
      </p:sp>
      <p:pic>
        <p:nvPicPr>
          <p:cNvPr id="10242" name="Picture 2" descr="Video to Audio Converter - 100% Free">
            <a:extLst>
              <a:ext uri="{FF2B5EF4-FFF2-40B4-BE49-F238E27FC236}">
                <a16:creationId xmlns:a16="http://schemas.microsoft.com/office/drawing/2014/main" id="{579EB4F9-8E7D-7D3A-836D-F1DC7644D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743" y="4784301"/>
            <a:ext cx="2888580" cy="1592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0" descr="Open Source Python Video API - Edit, Concatenate &amp; Composite Videos">
            <a:extLst>
              <a:ext uri="{FF2B5EF4-FFF2-40B4-BE49-F238E27FC236}">
                <a16:creationId xmlns:a16="http://schemas.microsoft.com/office/drawing/2014/main" id="{EB12D8C1-E3EB-0C69-FBE4-24CE509FA3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83" b="35008"/>
          <a:stretch/>
        </p:blipFill>
        <p:spPr bwMode="auto">
          <a:xfrm>
            <a:off x="1751092" y="8109049"/>
            <a:ext cx="3341881" cy="107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17">
            <a:extLst>
              <a:ext uri="{FF2B5EF4-FFF2-40B4-BE49-F238E27FC236}">
                <a16:creationId xmlns:a16="http://schemas.microsoft.com/office/drawing/2014/main" id="{53E74EFB-975B-CF19-C128-ACA6A1CB721C}"/>
              </a:ext>
            </a:extLst>
          </p:cNvPr>
          <p:cNvSpPr txBox="1"/>
          <p:nvPr/>
        </p:nvSpPr>
        <p:spPr>
          <a:xfrm>
            <a:off x="488333" y="6789773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3200" spc="348" dirty="0">
                <a:latin typeface="Canva Sans 1 Bold"/>
              </a:rPr>
              <a:t>Video2Audio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30B9394-0AFD-7F91-BE09-09FE445083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66" t="21991" r="20042" b="27320"/>
          <a:stretch/>
        </p:blipFill>
        <p:spPr>
          <a:xfrm>
            <a:off x="6934200" y="4733260"/>
            <a:ext cx="3200400" cy="1781840"/>
          </a:xfrm>
          <a:prstGeom prst="rect">
            <a:avLst/>
          </a:prstGeom>
        </p:spPr>
      </p:pic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75225C-DE30-3877-4F41-1D15EB927999}"/>
              </a:ext>
            </a:extLst>
          </p:cNvPr>
          <p:cNvSpPr/>
          <p:nvPr/>
        </p:nvSpPr>
        <p:spPr>
          <a:xfrm>
            <a:off x="914400" y="3619500"/>
            <a:ext cx="16855123" cy="59436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C4EAEB88-A9A4-3B1F-F643-2EEA24FE4947}"/>
              </a:ext>
            </a:extLst>
          </p:cNvPr>
          <p:cNvSpPr txBox="1"/>
          <p:nvPr/>
        </p:nvSpPr>
        <p:spPr>
          <a:xfrm>
            <a:off x="5714999" y="6724189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3200" spc="348" dirty="0">
                <a:latin typeface="Canva Sans 1 Bold"/>
              </a:rPr>
              <a:t>Speech2Text</a:t>
            </a:r>
          </a:p>
        </p:txBody>
      </p:sp>
      <p:pic>
        <p:nvPicPr>
          <p:cNvPr id="12" name="Picture 14" descr="Openai whisper translate, openai/whisper-small · Hugging Face">
            <a:extLst>
              <a:ext uri="{FF2B5EF4-FFF2-40B4-BE49-F238E27FC236}">
                <a16:creationId xmlns:a16="http://schemas.microsoft.com/office/drawing/2014/main" id="{83B649BC-AF22-4FDC-5841-EA88A598E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333" y="7802996"/>
            <a:ext cx="2644467" cy="137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Sentiment Analysis Concept Icon Text Linear Outline Vector, Text, Linear,  Outline PNG and Vector with Transparent Background for Free Download">
            <a:extLst>
              <a:ext uri="{FF2B5EF4-FFF2-40B4-BE49-F238E27FC236}">
                <a16:creationId xmlns:a16="http://schemas.microsoft.com/office/drawing/2014/main" id="{599B17C7-C050-5749-DC0E-68224B14CA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612"/>
          <a:stretch/>
        </p:blipFill>
        <p:spPr bwMode="auto">
          <a:xfrm>
            <a:off x="12459416" y="4823117"/>
            <a:ext cx="4304584" cy="161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7">
            <a:extLst>
              <a:ext uri="{FF2B5EF4-FFF2-40B4-BE49-F238E27FC236}">
                <a16:creationId xmlns:a16="http://schemas.microsoft.com/office/drawing/2014/main" id="{6CF59B43-EB07-B979-B272-8C371B6AD240}"/>
              </a:ext>
            </a:extLst>
          </p:cNvPr>
          <p:cNvSpPr txBox="1"/>
          <p:nvPr/>
        </p:nvSpPr>
        <p:spPr>
          <a:xfrm>
            <a:off x="11902123" y="6708457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3200" spc="348" dirty="0">
                <a:latin typeface="Canva Sans 1 Bold"/>
              </a:rPr>
              <a:t>Sentiment Analysis</a:t>
            </a:r>
          </a:p>
        </p:txBody>
      </p:sp>
      <p:pic>
        <p:nvPicPr>
          <p:cNvPr id="14" name="Picture 4" descr="Large Language Models: RoBERTa — A Robustly Optimized BERT Approach | by  Vyacheslav Efimov | Towards Data Science">
            <a:extLst>
              <a:ext uri="{FF2B5EF4-FFF2-40B4-BE49-F238E27FC236}">
                <a16:creationId xmlns:a16="http://schemas.microsoft.com/office/drawing/2014/main" id="{9CCA6412-7007-22E9-E2C2-7D74FCC434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87" r="10269" b="86976"/>
          <a:stretch/>
        </p:blipFill>
        <p:spPr bwMode="auto">
          <a:xfrm>
            <a:off x="12717688" y="8193656"/>
            <a:ext cx="3902970" cy="7726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File Path Icons - Free SVG &amp; PNG File Path Images - Noun Project">
            <a:extLst>
              <a:ext uri="{FF2B5EF4-FFF2-40B4-BE49-F238E27FC236}">
                <a16:creationId xmlns:a16="http://schemas.microsoft.com/office/drawing/2014/main" id="{EB75B32F-BDBD-220C-430A-8E6B37FE8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59841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F1EF3A-D102-9F97-37E7-6D8C0A98DA71}"/>
              </a:ext>
            </a:extLst>
          </p:cNvPr>
          <p:cNvCxnSpPr/>
          <p:nvPr/>
        </p:nvCxnSpPr>
        <p:spPr>
          <a:xfrm>
            <a:off x="3200400" y="2792667"/>
            <a:ext cx="0" cy="6257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D99E5D0-70E9-2875-E8C4-31E86E58F5F5}"/>
              </a:ext>
            </a:extLst>
          </p:cNvPr>
          <p:cNvCxnSpPr>
            <a:cxnSpLocks/>
          </p:cNvCxnSpPr>
          <p:nvPr/>
        </p:nvCxnSpPr>
        <p:spPr>
          <a:xfrm flipV="1">
            <a:off x="15773400" y="2722177"/>
            <a:ext cx="0" cy="6257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48" name="Picture 8" descr="Json file - Free interface icons">
            <a:extLst>
              <a:ext uri="{FF2B5EF4-FFF2-40B4-BE49-F238E27FC236}">
                <a16:creationId xmlns:a16="http://schemas.microsoft.com/office/drawing/2014/main" id="{641EA1A5-9DD8-AECB-098D-84F17F6DB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7318" y="952500"/>
            <a:ext cx="1676980" cy="167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utoShape 10" descr="24,635 Happy And Sad Mask 3D Illustrations - Free in PNG, BLEND, FBX, glTF  | IconScout">
            <a:extLst>
              <a:ext uri="{FF2B5EF4-FFF2-40B4-BE49-F238E27FC236}">
                <a16:creationId xmlns:a16="http://schemas.microsoft.com/office/drawing/2014/main" id="{2D715157-27E1-3A56-523A-F98385B2D0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56" name="Picture 16" descr="Happy Sad icons for free download | Freepik">
            <a:extLst>
              <a:ext uri="{FF2B5EF4-FFF2-40B4-BE49-F238E27FC236}">
                <a16:creationId xmlns:a16="http://schemas.microsoft.com/office/drawing/2014/main" id="{EDB92D6B-7ACF-051C-E83D-37F84C2DF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800" y="623991"/>
            <a:ext cx="1107945" cy="1107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@ruxailab">
            <a:extLst>
              <a:ext uri="{FF2B5EF4-FFF2-40B4-BE49-F238E27FC236}">
                <a16:creationId xmlns:a16="http://schemas.microsoft.com/office/drawing/2014/main" id="{E850ECFB-BB60-7CAA-7B18-46F6FDF2A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430" y="2839150"/>
            <a:ext cx="675806" cy="67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17">
            <a:extLst>
              <a:ext uri="{FF2B5EF4-FFF2-40B4-BE49-F238E27FC236}">
                <a16:creationId xmlns:a16="http://schemas.microsoft.com/office/drawing/2014/main" id="{29E3B976-7815-08D5-9D47-2AB23CF3705B}"/>
              </a:ext>
            </a:extLst>
          </p:cNvPr>
          <p:cNvSpPr txBox="1"/>
          <p:nvPr/>
        </p:nvSpPr>
        <p:spPr>
          <a:xfrm>
            <a:off x="6748315" y="2958051"/>
            <a:ext cx="692497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800" spc="348" dirty="0" err="1">
                <a:latin typeface="Canva Sans 1 Bold"/>
              </a:rPr>
              <a:t>RuxaiLab</a:t>
            </a:r>
            <a:r>
              <a:rPr lang="en-US" sz="2800" spc="348" dirty="0">
                <a:latin typeface="Canva Sans 1 Bold"/>
              </a:rPr>
              <a:t> Sentiment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D8DC77B-898F-1D26-B382-7A956E685DBE}"/>
              </a:ext>
            </a:extLst>
          </p:cNvPr>
          <p:cNvCxnSpPr>
            <a:cxnSpLocks/>
          </p:cNvCxnSpPr>
          <p:nvPr/>
        </p:nvCxnSpPr>
        <p:spPr>
          <a:xfrm>
            <a:off x="5257800" y="5829300"/>
            <a:ext cx="13716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9CA4B01-6514-3B8C-0074-74042ACD8071}"/>
              </a:ext>
            </a:extLst>
          </p:cNvPr>
          <p:cNvCxnSpPr>
            <a:cxnSpLocks/>
          </p:cNvCxnSpPr>
          <p:nvPr/>
        </p:nvCxnSpPr>
        <p:spPr>
          <a:xfrm>
            <a:off x="10363200" y="5829300"/>
            <a:ext cx="13716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838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7">
            <a:extLst>
              <a:ext uri="{FF2B5EF4-FFF2-40B4-BE49-F238E27FC236}">
                <a16:creationId xmlns:a16="http://schemas.microsoft.com/office/drawing/2014/main" id="{8935A5B5-93FC-D406-F3AF-F0B9C74BC71E}"/>
              </a:ext>
            </a:extLst>
          </p:cNvPr>
          <p:cNvSpPr txBox="1"/>
          <p:nvPr/>
        </p:nvSpPr>
        <p:spPr>
          <a:xfrm>
            <a:off x="1876046" y="337374"/>
            <a:ext cx="13545307" cy="1627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Pipeline</a:t>
            </a:r>
            <a:br>
              <a:rPr lang="en-US" sz="6973" spc="348" dirty="0">
                <a:solidFill>
                  <a:srgbClr val="F35000"/>
                </a:solidFill>
                <a:latin typeface="Canva Sans 1 Bold"/>
              </a:rPr>
            </a:br>
            <a:r>
              <a:rPr lang="en-US" sz="3600" spc="348" dirty="0">
                <a:solidFill>
                  <a:srgbClr val="F35000"/>
                </a:solidFill>
                <a:latin typeface="Canva Sans 1 Bold"/>
              </a:rPr>
              <a:t>(example)</a:t>
            </a:r>
          </a:p>
        </p:txBody>
      </p:sp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76FA9B-A56E-7B56-60CE-4B08D09E8B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261"/>
          <a:stretch/>
        </p:blipFill>
        <p:spPr>
          <a:xfrm>
            <a:off x="10134600" y="1960369"/>
            <a:ext cx="7496553" cy="7772496"/>
          </a:xfrm>
          <a:prstGeom prst="rect">
            <a:avLst/>
          </a:prstGeom>
        </p:spPr>
      </p:pic>
      <p:pic>
        <p:nvPicPr>
          <p:cNvPr id="16" name="Picture 15" descr="A cartoon of two women talking&#10;&#10;Description automatically generated">
            <a:extLst>
              <a:ext uri="{FF2B5EF4-FFF2-40B4-BE49-F238E27FC236}">
                <a16:creationId xmlns:a16="http://schemas.microsoft.com/office/drawing/2014/main" id="{6966358D-D2A8-425E-6E8A-2815FBA415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4" y="1790700"/>
            <a:ext cx="9736667" cy="5476875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074A00B8-B5BC-42C8-B059-3A661AA3857A}"/>
              </a:ext>
            </a:extLst>
          </p:cNvPr>
          <p:cNvSpPr txBox="1"/>
          <p:nvPr/>
        </p:nvSpPr>
        <p:spPr>
          <a:xfrm>
            <a:off x="1219200" y="6836688"/>
            <a:ext cx="4036109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3600" spc="348" dirty="0">
                <a:solidFill>
                  <a:srgbClr val="F35000"/>
                </a:solidFill>
                <a:latin typeface="Canva Sans 1 Bold"/>
              </a:rPr>
              <a:t>Karine</a:t>
            </a:r>
          </a:p>
        </p:txBody>
      </p:sp>
      <p:sp>
        <p:nvSpPr>
          <p:cNvPr id="21" name="TextBox 17">
            <a:extLst>
              <a:ext uri="{FF2B5EF4-FFF2-40B4-BE49-F238E27FC236}">
                <a16:creationId xmlns:a16="http://schemas.microsoft.com/office/drawing/2014/main" id="{80F2BE18-3763-812D-50F4-B8E1473427E8}"/>
              </a:ext>
            </a:extLst>
          </p:cNvPr>
          <p:cNvSpPr txBox="1"/>
          <p:nvPr/>
        </p:nvSpPr>
        <p:spPr>
          <a:xfrm>
            <a:off x="4591513" y="6836688"/>
            <a:ext cx="4036109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3600" spc="348" dirty="0">
                <a:solidFill>
                  <a:srgbClr val="F35000"/>
                </a:solidFill>
                <a:latin typeface="Canva Sans 1 Bold"/>
              </a:rPr>
              <a:t>Basma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F89F731D-61CC-217E-4F89-9B5F105A15DC}"/>
              </a:ext>
            </a:extLst>
          </p:cNvPr>
          <p:cNvCxnSpPr>
            <a:cxnSpLocks/>
            <a:stCxn id="21" idx="2"/>
          </p:cNvCxnSpPr>
          <p:nvPr/>
        </p:nvCxnSpPr>
        <p:spPr>
          <a:xfrm rot="16200000" flipH="1">
            <a:off x="7476377" y="6523877"/>
            <a:ext cx="1105614" cy="2839232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Picture 2" descr="Video to Audio Converter - 100% Free">
            <a:extLst>
              <a:ext uri="{FF2B5EF4-FFF2-40B4-BE49-F238E27FC236}">
                <a16:creationId xmlns:a16="http://schemas.microsoft.com/office/drawing/2014/main" id="{3454782B-347C-7939-6D49-C8F8235C1A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4808" b="-2198"/>
          <a:stretch/>
        </p:blipFill>
        <p:spPr bwMode="auto">
          <a:xfrm>
            <a:off x="6781800" y="8698052"/>
            <a:ext cx="1305400" cy="162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18">
            <a:extLst>
              <a:ext uri="{FF2B5EF4-FFF2-40B4-BE49-F238E27FC236}">
                <a16:creationId xmlns:a16="http://schemas.microsoft.com/office/drawing/2014/main" id="{C35BC653-93FC-B521-DEB8-E3947BCE433D}"/>
              </a:ext>
            </a:extLst>
          </p:cNvPr>
          <p:cNvSpPr txBox="1"/>
          <p:nvPr/>
        </p:nvSpPr>
        <p:spPr>
          <a:xfrm>
            <a:off x="13106400" y="9839670"/>
            <a:ext cx="6978055" cy="3583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954"/>
              </a:lnSpc>
            </a:pPr>
            <a:r>
              <a:rPr lang="en-US" sz="2110" spc="21" dirty="0">
                <a:solidFill>
                  <a:srgbClr val="231F20"/>
                </a:solidFill>
                <a:latin typeface="Canva Sans 1"/>
              </a:rPr>
              <a:t>Json File [</a:t>
            </a:r>
            <a:r>
              <a:rPr lang="en-US" sz="2110" spc="21" dirty="0">
                <a:solidFill>
                  <a:srgbClr val="231F20"/>
                </a:solidFill>
                <a:latin typeface="Canva Sans 1"/>
                <a:hlinkClick r:id="rId8"/>
              </a:rPr>
              <a:t>here</a:t>
            </a:r>
            <a:r>
              <a:rPr lang="en-US" sz="2110" spc="21" dirty="0">
                <a:solidFill>
                  <a:srgbClr val="231F20"/>
                </a:solidFill>
                <a:latin typeface="Canva Sans 1"/>
              </a:rPr>
              <a:t>]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33412B3-443F-F6B1-7584-8850E9A1A7A4}"/>
              </a:ext>
            </a:extLst>
          </p:cNvPr>
          <p:cNvSpPr/>
          <p:nvPr/>
        </p:nvSpPr>
        <p:spPr>
          <a:xfrm>
            <a:off x="11125200" y="5905500"/>
            <a:ext cx="4800600" cy="1828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3BF7CBE-C0B9-A6E7-6726-81C2EF4861B7}"/>
              </a:ext>
            </a:extLst>
          </p:cNvPr>
          <p:cNvSpPr/>
          <p:nvPr/>
        </p:nvSpPr>
        <p:spPr>
          <a:xfrm>
            <a:off x="5649248" y="2705100"/>
            <a:ext cx="446752" cy="5539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E7975E8-0405-8ECF-158E-4E6D2A80E5AA}"/>
              </a:ext>
            </a:extLst>
          </p:cNvPr>
          <p:cNvSpPr/>
          <p:nvPr/>
        </p:nvSpPr>
        <p:spPr>
          <a:xfrm>
            <a:off x="4658648" y="2781300"/>
            <a:ext cx="446752" cy="5539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تزويد استماعات سبوتيفي Spotify سريعة | سوشيال ويب">
            <a:extLst>
              <a:ext uri="{FF2B5EF4-FFF2-40B4-BE49-F238E27FC236}">
                <a16:creationId xmlns:a16="http://schemas.microsoft.com/office/drawing/2014/main" id="{FC09439E-961A-64AB-53BD-24E43A73F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865" y="2561765"/>
            <a:ext cx="905335" cy="90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844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7">
            <a:extLst>
              <a:ext uri="{FF2B5EF4-FFF2-40B4-BE49-F238E27FC236}">
                <a16:creationId xmlns:a16="http://schemas.microsoft.com/office/drawing/2014/main" id="{8935A5B5-93FC-D406-F3AF-F0B9C74BC71E}"/>
              </a:ext>
            </a:extLst>
          </p:cNvPr>
          <p:cNvSpPr txBox="1"/>
          <p:nvPr/>
        </p:nvSpPr>
        <p:spPr>
          <a:xfrm>
            <a:off x="1876046" y="337374"/>
            <a:ext cx="13545307" cy="1627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Pipeline</a:t>
            </a:r>
            <a:br>
              <a:rPr lang="en-US" sz="6973" spc="348" dirty="0">
                <a:solidFill>
                  <a:srgbClr val="F35000"/>
                </a:solidFill>
                <a:latin typeface="Canva Sans 1 Bold"/>
              </a:rPr>
            </a:br>
            <a:r>
              <a:rPr lang="en-US" sz="3600" spc="348" dirty="0">
                <a:solidFill>
                  <a:srgbClr val="F35000"/>
                </a:solidFill>
                <a:latin typeface="Canva Sans 1 Bold"/>
              </a:rPr>
              <a:t>(example)</a:t>
            </a:r>
          </a:p>
        </p:txBody>
      </p:sp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F89F731D-61CC-217E-4F89-9B5F105A15DC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76377" y="6523877"/>
            <a:ext cx="1105614" cy="2839232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18">
            <a:extLst>
              <a:ext uri="{FF2B5EF4-FFF2-40B4-BE49-F238E27FC236}">
                <a16:creationId xmlns:a16="http://schemas.microsoft.com/office/drawing/2014/main" id="{C35BC653-93FC-B521-DEB8-E3947BCE433D}"/>
              </a:ext>
            </a:extLst>
          </p:cNvPr>
          <p:cNvSpPr txBox="1"/>
          <p:nvPr/>
        </p:nvSpPr>
        <p:spPr>
          <a:xfrm>
            <a:off x="13106400" y="9839670"/>
            <a:ext cx="6978055" cy="3583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954"/>
              </a:lnSpc>
            </a:pPr>
            <a:r>
              <a:rPr lang="en-US" sz="2110" spc="21" dirty="0">
                <a:solidFill>
                  <a:srgbClr val="231F20"/>
                </a:solidFill>
                <a:latin typeface="Canva Sans 1"/>
              </a:rPr>
              <a:t>Json File [</a:t>
            </a:r>
            <a:r>
              <a:rPr lang="en-US" sz="2110" spc="21" dirty="0">
                <a:solidFill>
                  <a:srgbClr val="231F20"/>
                </a:solidFill>
                <a:latin typeface="Canva Sans 1"/>
                <a:hlinkClick r:id="rId5"/>
              </a:rPr>
              <a:t>here</a:t>
            </a:r>
            <a:r>
              <a:rPr lang="en-US" sz="2110" spc="21" dirty="0">
                <a:solidFill>
                  <a:srgbClr val="231F20"/>
                </a:solidFill>
                <a:latin typeface="Canva Sans 1"/>
              </a:rPr>
              <a:t>]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32BC399-CCD3-13CA-841E-D6122BDB3A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726" t="7544" r="2195"/>
          <a:stretch/>
        </p:blipFill>
        <p:spPr>
          <a:xfrm>
            <a:off x="2161173" y="2251314"/>
            <a:ext cx="12975052" cy="73014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3884A05-1388-4435-40DC-559FD80D5D89}"/>
              </a:ext>
            </a:extLst>
          </p:cNvPr>
          <p:cNvSpPr/>
          <p:nvPr/>
        </p:nvSpPr>
        <p:spPr>
          <a:xfrm>
            <a:off x="2438399" y="7734300"/>
            <a:ext cx="11811001" cy="1600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238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BE15278-F93E-A9A0-D804-EEF4C956AB3E}"/>
              </a:ext>
            </a:extLst>
          </p:cNvPr>
          <p:cNvSpPr txBox="1">
            <a:spLocks/>
          </p:cNvSpPr>
          <p:nvPr/>
        </p:nvSpPr>
        <p:spPr>
          <a:xfrm>
            <a:off x="685800" y="2451939"/>
            <a:ext cx="10925071" cy="1472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19" dirty="0">
                <a:latin typeface="Canva Sans 1"/>
              </a:rPr>
              <a:t>Building API with Flask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3076ABF-46C2-F65E-A61C-D39335B61BCD}"/>
              </a:ext>
            </a:extLst>
          </p:cNvPr>
          <p:cNvSpPr txBox="1">
            <a:spLocks/>
          </p:cNvSpPr>
          <p:nvPr/>
        </p:nvSpPr>
        <p:spPr>
          <a:xfrm>
            <a:off x="705089" y="1519839"/>
            <a:ext cx="8705611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 Learned:</a:t>
            </a:r>
            <a:endParaRPr lang="en-US" sz="4400" spc="19" dirty="0">
              <a:solidFill>
                <a:srgbClr val="231F20"/>
              </a:solidFill>
              <a:latin typeface="Canva Sans 1"/>
            </a:endParaRPr>
          </a:p>
          <a:p>
            <a:pPr marL="514350" indent="-514350">
              <a:buFont typeface="+mj-lt"/>
              <a:buAutoNum type="arabicPeriod"/>
            </a:pPr>
            <a:endParaRPr lang="en-US" sz="4000" spc="19" dirty="0">
              <a:solidFill>
                <a:srgbClr val="231F20"/>
              </a:solidFill>
              <a:latin typeface="Canva Sans 1"/>
            </a:endParaRP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1CE26EF9-E1C0-296F-EA42-71970ED28C6A}"/>
              </a:ext>
            </a:extLst>
          </p:cNvPr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Flask App</a:t>
            </a:r>
            <a:endParaRPr lang="en-US" sz="3600" spc="348" dirty="0">
              <a:solidFill>
                <a:srgbClr val="F35000"/>
              </a:solidFill>
              <a:latin typeface="Canva Sans 1 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47102-4ED0-ED6F-3D6C-D15774A33FE9}"/>
              </a:ext>
            </a:extLst>
          </p:cNvPr>
          <p:cNvSpPr txBox="1">
            <a:spLocks/>
          </p:cNvSpPr>
          <p:nvPr/>
        </p:nvSpPr>
        <p:spPr>
          <a:xfrm>
            <a:off x="705089" y="5716245"/>
            <a:ext cx="8705611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 Resources:</a:t>
            </a:r>
            <a:endParaRPr lang="en-US" sz="4400" spc="19" dirty="0">
              <a:solidFill>
                <a:srgbClr val="231F20"/>
              </a:solidFill>
              <a:latin typeface="Canva Sans 1"/>
            </a:endParaRPr>
          </a:p>
          <a:p>
            <a:pPr marL="514350" indent="-514350">
              <a:buFont typeface="+mj-lt"/>
              <a:buAutoNum type="arabicPeriod"/>
            </a:pPr>
            <a:endParaRPr lang="en-US" sz="4000" spc="19" dirty="0">
              <a:solidFill>
                <a:srgbClr val="231F20"/>
              </a:solidFill>
              <a:latin typeface="Canva Sans 1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C42E29A-B101-976B-80BB-97879264728F}"/>
              </a:ext>
            </a:extLst>
          </p:cNvPr>
          <p:cNvSpPr txBox="1">
            <a:spLocks/>
          </p:cNvSpPr>
          <p:nvPr/>
        </p:nvSpPr>
        <p:spPr>
          <a:xfrm>
            <a:off x="782588" y="6797829"/>
            <a:ext cx="10925071" cy="1472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19" dirty="0">
                <a:latin typeface="Canva Sans 1"/>
              </a:rPr>
              <a:t>Flask Hello World App (you tube) [</a:t>
            </a:r>
            <a:r>
              <a:rPr lang="en-US" sz="3600" spc="19" dirty="0">
                <a:latin typeface="Canva Sans 1"/>
                <a:hlinkClick r:id="rId5"/>
              </a:rPr>
              <a:t>link</a:t>
            </a:r>
            <a:r>
              <a:rPr lang="en-US" sz="3600" spc="19" dirty="0">
                <a:latin typeface="Canva Sans 1"/>
              </a:rPr>
              <a:t>]</a:t>
            </a:r>
          </a:p>
          <a:p>
            <a:r>
              <a:rPr lang="en-US" sz="3600" spc="19" dirty="0">
                <a:latin typeface="Canva Sans 1"/>
              </a:rPr>
              <a:t>Flask with hugging face (medium) [</a:t>
            </a:r>
            <a:r>
              <a:rPr lang="en-US" sz="3600" spc="19" dirty="0">
                <a:latin typeface="Canva Sans 1"/>
                <a:hlinkClick r:id="rId6"/>
              </a:rPr>
              <a:t>link</a:t>
            </a:r>
            <a:r>
              <a:rPr lang="en-US" sz="3600" spc="19" dirty="0">
                <a:latin typeface="Canva Sans 1"/>
              </a:rPr>
              <a:t>] </a:t>
            </a:r>
          </a:p>
        </p:txBody>
      </p:sp>
      <p:pic>
        <p:nvPicPr>
          <p:cNvPr id="13314" name="Picture 2" descr="Postman Makes Building Software Accessible to All, Announces Postman Flows  | Business Wire">
            <a:extLst>
              <a:ext uri="{FF2B5EF4-FFF2-40B4-BE49-F238E27FC236}">
                <a16:creationId xmlns:a16="http://schemas.microsoft.com/office/drawing/2014/main" id="{3CEB51A0-19A6-B69D-8255-5E926B20C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00" y="3293739"/>
            <a:ext cx="3850274" cy="201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Recreating a Shiny App with Flask">
            <a:extLst>
              <a:ext uri="{FF2B5EF4-FFF2-40B4-BE49-F238E27FC236}">
                <a16:creationId xmlns:a16="http://schemas.microsoft.com/office/drawing/2014/main" id="{D57B8CED-7050-13D9-EB5A-6BE4158D2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2157" y="3380420"/>
            <a:ext cx="2774643" cy="184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Python Virtual Environments on Windows - Zax Rosenberg">
            <a:extLst>
              <a:ext uri="{FF2B5EF4-FFF2-40B4-BE49-F238E27FC236}">
                <a16:creationId xmlns:a16="http://schemas.microsoft.com/office/drawing/2014/main" id="{E5D732D9-2CE4-4255-8A46-C424E0985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183" y="3543300"/>
            <a:ext cx="3875638" cy="206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638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1CE26EF9-E1C0-296F-EA42-71970ED28C6A}"/>
              </a:ext>
            </a:extLst>
          </p:cNvPr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Flask App</a:t>
            </a:r>
            <a:endParaRPr lang="en-US" sz="3600" spc="348" dirty="0">
              <a:solidFill>
                <a:srgbClr val="F35000"/>
              </a:solidFill>
              <a:latin typeface="Canva Sans 1 Bold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574E2F3-E45F-086E-5D28-4B67D7B49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6046" y="1702387"/>
            <a:ext cx="14125954" cy="7555913"/>
          </a:xfrm>
          <a:prstGeom prst="rect">
            <a:avLst/>
          </a:prstGeom>
        </p:spPr>
      </p:pic>
      <p:pic>
        <p:nvPicPr>
          <p:cNvPr id="2" name="Picture 2" descr="Postman Makes Building Software Accessible to All, Announces Postman Flows  | Business Wire">
            <a:extLst>
              <a:ext uri="{FF2B5EF4-FFF2-40B4-BE49-F238E27FC236}">
                <a16:creationId xmlns:a16="http://schemas.microsoft.com/office/drawing/2014/main" id="{6C2C84A8-F569-1C76-B64E-99D2C1805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1721" y="9305457"/>
            <a:ext cx="1596279" cy="83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ecreating a Shiny App with Flask">
            <a:extLst>
              <a:ext uri="{FF2B5EF4-FFF2-40B4-BE49-F238E27FC236}">
                <a16:creationId xmlns:a16="http://schemas.microsoft.com/office/drawing/2014/main" id="{4CA5542C-397B-DB80-4B38-739B0B17B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3400" y="9385300"/>
            <a:ext cx="10668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C5DC8EA-C1C7-F87E-D6E0-54A796A1E754}"/>
              </a:ext>
            </a:extLst>
          </p:cNvPr>
          <p:cNvSpPr/>
          <p:nvPr/>
        </p:nvSpPr>
        <p:spPr>
          <a:xfrm>
            <a:off x="3124200" y="5041900"/>
            <a:ext cx="9372600" cy="9398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1546B7-6D1E-3564-C4BF-A8F8B507506A}"/>
              </a:ext>
            </a:extLst>
          </p:cNvPr>
          <p:cNvSpPr/>
          <p:nvPr/>
        </p:nvSpPr>
        <p:spPr>
          <a:xfrm>
            <a:off x="11734800" y="6057900"/>
            <a:ext cx="990600" cy="368162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cartoon of a child holding a piece of paper&#10;&#10;Description automatically generated">
            <a:extLst>
              <a:ext uri="{FF2B5EF4-FFF2-40B4-BE49-F238E27FC236}">
                <a16:creationId xmlns:a16="http://schemas.microsoft.com/office/drawing/2014/main" id="{5F95E02A-9C6F-76A1-039B-7BF390B5997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6" t="10767" r="12971" b="12672"/>
          <a:stretch/>
        </p:blipFill>
        <p:spPr>
          <a:xfrm flipH="1">
            <a:off x="13238939" y="4622292"/>
            <a:ext cx="3849721" cy="461966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7942187-01BC-5497-641C-F92F2B094F0E}"/>
              </a:ext>
            </a:extLst>
          </p:cNvPr>
          <p:cNvCxnSpPr/>
          <p:nvPr/>
        </p:nvCxnSpPr>
        <p:spPr>
          <a:xfrm flipV="1">
            <a:off x="7239000" y="7962900"/>
            <a:ext cx="0" cy="17780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29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1CE26EF9-E1C0-296F-EA42-71970ED28C6A}"/>
              </a:ext>
            </a:extLst>
          </p:cNvPr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Flask App</a:t>
            </a:r>
            <a:endParaRPr lang="en-US" sz="3600" spc="348" dirty="0">
              <a:solidFill>
                <a:srgbClr val="F35000"/>
              </a:solidFill>
              <a:latin typeface="Canva Sans 1 Bold"/>
            </a:endParaRPr>
          </a:p>
        </p:txBody>
      </p:sp>
      <p:pic>
        <p:nvPicPr>
          <p:cNvPr id="2" name="Picture 2" descr="Postman Makes Building Software Accessible to All, Announces Postman Flows  | Business Wire">
            <a:extLst>
              <a:ext uri="{FF2B5EF4-FFF2-40B4-BE49-F238E27FC236}">
                <a16:creationId xmlns:a16="http://schemas.microsoft.com/office/drawing/2014/main" id="{6C2C84A8-F569-1C76-B64E-99D2C1805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1721" y="9305457"/>
            <a:ext cx="1596279" cy="83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ecreating a Shiny App with Flask">
            <a:extLst>
              <a:ext uri="{FF2B5EF4-FFF2-40B4-BE49-F238E27FC236}">
                <a16:creationId xmlns:a16="http://schemas.microsoft.com/office/drawing/2014/main" id="{4CA5542C-397B-DB80-4B38-739B0B17B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3400" y="9385300"/>
            <a:ext cx="10668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EC83DC-A76F-E22E-5C03-5062D7AFD1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7581" y="1590675"/>
            <a:ext cx="14662236" cy="789622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C5DC8EA-C1C7-F87E-D6E0-54A796A1E754}"/>
              </a:ext>
            </a:extLst>
          </p:cNvPr>
          <p:cNvSpPr/>
          <p:nvPr/>
        </p:nvSpPr>
        <p:spPr>
          <a:xfrm>
            <a:off x="2362200" y="5143500"/>
            <a:ext cx="9372600" cy="1143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1546B7-6D1E-3564-C4BF-A8F8B507506A}"/>
              </a:ext>
            </a:extLst>
          </p:cNvPr>
          <p:cNvSpPr/>
          <p:nvPr/>
        </p:nvSpPr>
        <p:spPr>
          <a:xfrm>
            <a:off x="11582400" y="6438900"/>
            <a:ext cx="990600" cy="3048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artoon of a child jumping&#10;&#10;Description automatically generated">
            <a:extLst>
              <a:ext uri="{FF2B5EF4-FFF2-40B4-BE49-F238E27FC236}">
                <a16:creationId xmlns:a16="http://schemas.microsoft.com/office/drawing/2014/main" id="{6FCCD90F-8A12-738A-B1CB-907E0446AC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9687" y="3762375"/>
            <a:ext cx="3352800" cy="675322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A947284-2A04-EFFA-7642-AF462290ADD7}"/>
              </a:ext>
            </a:extLst>
          </p:cNvPr>
          <p:cNvCxnSpPr/>
          <p:nvPr/>
        </p:nvCxnSpPr>
        <p:spPr>
          <a:xfrm flipV="1">
            <a:off x="7162800" y="8166100"/>
            <a:ext cx="0" cy="177800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46A18F1-524A-B253-404E-C88B45064E79}"/>
              </a:ext>
            </a:extLst>
          </p:cNvPr>
          <p:cNvCxnSpPr/>
          <p:nvPr/>
        </p:nvCxnSpPr>
        <p:spPr>
          <a:xfrm flipV="1">
            <a:off x="12115800" y="6896100"/>
            <a:ext cx="0" cy="177800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32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1CE26EF9-E1C0-296F-EA42-71970ED28C6A}"/>
              </a:ext>
            </a:extLst>
          </p:cNvPr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Flask App</a:t>
            </a:r>
            <a:endParaRPr lang="en-US" sz="3600" spc="348" dirty="0">
              <a:solidFill>
                <a:srgbClr val="F35000"/>
              </a:solidFill>
              <a:latin typeface="Canva Sans 1 Bold"/>
            </a:endParaRPr>
          </a:p>
        </p:txBody>
      </p:sp>
      <p:pic>
        <p:nvPicPr>
          <p:cNvPr id="2" name="Picture 2" descr="Postman Makes Building Software Accessible to All, Announces Postman Flows  | Business Wire">
            <a:extLst>
              <a:ext uri="{FF2B5EF4-FFF2-40B4-BE49-F238E27FC236}">
                <a16:creationId xmlns:a16="http://schemas.microsoft.com/office/drawing/2014/main" id="{6C2C84A8-F569-1C76-B64E-99D2C1805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1721" y="9305457"/>
            <a:ext cx="1596279" cy="83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497B32-090B-5230-C241-32DE8FF9F8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140" y="1499041"/>
            <a:ext cx="14531660" cy="7846338"/>
          </a:xfrm>
          <a:prstGeom prst="rect">
            <a:avLst/>
          </a:prstGeom>
        </p:spPr>
      </p:pic>
      <p:pic>
        <p:nvPicPr>
          <p:cNvPr id="8" name="Picture 4" descr="Recreating a Shiny App with Flask">
            <a:extLst>
              <a:ext uri="{FF2B5EF4-FFF2-40B4-BE49-F238E27FC236}">
                <a16:creationId xmlns:a16="http://schemas.microsoft.com/office/drawing/2014/main" id="{4CA5542C-397B-DB80-4B38-739B0B17B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3400" y="9385300"/>
            <a:ext cx="10668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C5DC8EA-C1C7-F87E-D6E0-54A796A1E754}"/>
              </a:ext>
            </a:extLst>
          </p:cNvPr>
          <p:cNvSpPr/>
          <p:nvPr/>
        </p:nvSpPr>
        <p:spPr>
          <a:xfrm>
            <a:off x="2667000" y="4991100"/>
            <a:ext cx="9372600" cy="1143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1546B7-6D1E-3564-C4BF-A8F8B507506A}"/>
              </a:ext>
            </a:extLst>
          </p:cNvPr>
          <p:cNvSpPr/>
          <p:nvPr/>
        </p:nvSpPr>
        <p:spPr>
          <a:xfrm>
            <a:off x="11353800" y="6286500"/>
            <a:ext cx="1219200" cy="38100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3B468B-DD58-96CE-3097-E4F7FD861CCC}"/>
              </a:ext>
            </a:extLst>
          </p:cNvPr>
          <p:cNvCxnSpPr/>
          <p:nvPr/>
        </p:nvCxnSpPr>
        <p:spPr>
          <a:xfrm flipV="1">
            <a:off x="7162800" y="8166100"/>
            <a:ext cx="0" cy="177800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Picture 11" descr="A cartoon of a child with her hand on her chin&#10;&#10;Description automatically generated">
            <a:extLst>
              <a:ext uri="{FF2B5EF4-FFF2-40B4-BE49-F238E27FC236}">
                <a16:creationId xmlns:a16="http://schemas.microsoft.com/office/drawing/2014/main" id="{AC29E88A-3500-A2E7-E048-1988CD5799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200" y="4536826"/>
            <a:ext cx="6910231" cy="484928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0D036E-EFEB-F249-8AEF-F31512222349}"/>
              </a:ext>
            </a:extLst>
          </p:cNvPr>
          <p:cNvCxnSpPr/>
          <p:nvPr/>
        </p:nvCxnSpPr>
        <p:spPr>
          <a:xfrm flipV="1">
            <a:off x="11956915" y="6819900"/>
            <a:ext cx="0" cy="17780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41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00201" y="2324100"/>
            <a:ext cx="7315199" cy="7425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06335" lvl="1" indent="-353167">
              <a:lnSpc>
                <a:spcPts val="5332"/>
              </a:lnSpc>
              <a:buFontTx/>
              <a:buAutoNum type="arabicPeriod"/>
            </a:pPr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Assembly AI</a:t>
            </a:r>
          </a:p>
          <a:p>
            <a:pPr marL="1667618" lvl="2" indent="-857250">
              <a:lnSpc>
                <a:spcPts val="5332"/>
              </a:lnSpc>
              <a:buFont typeface="+mj-lt"/>
              <a:buAutoNum type="romanLcPeriod"/>
            </a:pPr>
            <a:r>
              <a:rPr lang="en-US" sz="3200" spc="19" dirty="0">
                <a:solidFill>
                  <a:srgbClr val="231F20"/>
                </a:solidFill>
                <a:latin typeface="Canva Sans 1"/>
              </a:rPr>
              <a:t>Inference Time</a:t>
            </a:r>
          </a:p>
          <a:p>
            <a:pPr marL="1667618" lvl="2" indent="-857250">
              <a:lnSpc>
                <a:spcPts val="5332"/>
              </a:lnSpc>
              <a:buFont typeface="+mj-lt"/>
              <a:buAutoNum type="romanLcPeriod"/>
            </a:pPr>
            <a:r>
              <a:rPr lang="en-US" sz="3200" spc="19" dirty="0">
                <a:solidFill>
                  <a:srgbClr val="231F20"/>
                </a:solidFill>
                <a:latin typeface="Canva Sans 1"/>
              </a:rPr>
              <a:t>Subscription Plan</a:t>
            </a:r>
          </a:p>
          <a:p>
            <a:pPr marL="706335" lvl="1" indent="-353167">
              <a:lnSpc>
                <a:spcPts val="5332"/>
              </a:lnSpc>
              <a:buFontTx/>
              <a:buAutoNum type="arabicPeriod"/>
            </a:pPr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 Whisper</a:t>
            </a:r>
          </a:p>
          <a:p>
            <a:pPr marL="706335" lvl="1" indent="-353167">
              <a:lnSpc>
                <a:spcPts val="5332"/>
              </a:lnSpc>
              <a:buFontTx/>
              <a:buAutoNum type="arabicPeriod"/>
            </a:pPr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Pipeline</a:t>
            </a:r>
          </a:p>
          <a:p>
            <a:pPr marL="706335" lvl="1" indent="-353167">
              <a:lnSpc>
                <a:spcPts val="5332"/>
              </a:lnSpc>
              <a:buFontTx/>
              <a:buAutoNum type="arabicPeriod"/>
            </a:pPr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Flask</a:t>
            </a:r>
          </a:p>
          <a:p>
            <a:pPr marL="706335" lvl="1" indent="-353167">
              <a:lnSpc>
                <a:spcPts val="5332"/>
              </a:lnSpc>
              <a:buFontTx/>
              <a:buAutoNum type="arabicPeriod"/>
            </a:pPr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Docker</a:t>
            </a:r>
          </a:p>
          <a:p>
            <a:pPr marL="706335" lvl="1" indent="-353167">
              <a:lnSpc>
                <a:spcPts val="5332"/>
              </a:lnSpc>
              <a:buFontTx/>
              <a:buAutoNum type="arabicPeriod"/>
            </a:pPr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Cloud Provider</a:t>
            </a:r>
          </a:p>
          <a:p>
            <a:pPr marL="706335" lvl="1" indent="-353167">
              <a:lnSpc>
                <a:spcPts val="5332"/>
              </a:lnSpc>
              <a:buFontTx/>
              <a:buAutoNum type="arabicPeriod"/>
            </a:pPr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Coding &amp; Wikki Docs</a:t>
            </a:r>
          </a:p>
          <a:p>
            <a:pPr marL="706335" lvl="1" indent="-353167" algn="l">
              <a:lnSpc>
                <a:spcPts val="5332"/>
              </a:lnSpc>
              <a:buAutoNum type="arabicPeriod"/>
            </a:pPr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Timeline &amp; New Tasks</a:t>
            </a:r>
          </a:p>
          <a:p>
            <a:pPr marL="706335" lvl="1" indent="-353167" algn="l">
              <a:lnSpc>
                <a:spcPts val="5332"/>
              </a:lnSpc>
              <a:buAutoNum type="arabicPeriod"/>
            </a:pPr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Feedback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438718" y="252955"/>
            <a:ext cx="5815538" cy="2397440"/>
            <a:chOff x="69438" y="-146860"/>
            <a:chExt cx="1085776" cy="332364"/>
          </a:xfrm>
        </p:grpSpPr>
        <p:sp>
          <p:nvSpPr>
            <p:cNvPr id="4" name="Freeform 4"/>
            <p:cNvSpPr/>
            <p:nvPr/>
          </p:nvSpPr>
          <p:spPr>
            <a:xfrm>
              <a:off x="69438" y="-113794"/>
              <a:ext cx="1085776" cy="227589"/>
            </a:xfrm>
            <a:custGeom>
              <a:avLst/>
              <a:gdLst/>
              <a:ahLst/>
              <a:cxnLst/>
              <a:rect l="l" t="t" r="r" b="b"/>
              <a:pathLst>
                <a:path w="1085776" h="227589">
                  <a:moveTo>
                    <a:pt x="46949" y="0"/>
                  </a:moveTo>
                  <a:lnTo>
                    <a:pt x="1038827" y="0"/>
                  </a:lnTo>
                  <a:cubicBezTo>
                    <a:pt x="1051279" y="0"/>
                    <a:pt x="1063220" y="4946"/>
                    <a:pt x="1072025" y="13751"/>
                  </a:cubicBezTo>
                  <a:cubicBezTo>
                    <a:pt x="1080830" y="22555"/>
                    <a:pt x="1085776" y="34497"/>
                    <a:pt x="1085776" y="46949"/>
                  </a:cubicBezTo>
                  <a:lnTo>
                    <a:pt x="1085776" y="180641"/>
                  </a:lnTo>
                  <a:cubicBezTo>
                    <a:pt x="1085776" y="193092"/>
                    <a:pt x="1080830" y="205034"/>
                    <a:pt x="1072025" y="213838"/>
                  </a:cubicBezTo>
                  <a:cubicBezTo>
                    <a:pt x="1063220" y="222643"/>
                    <a:pt x="1051279" y="227589"/>
                    <a:pt x="1038827" y="227589"/>
                  </a:cubicBezTo>
                  <a:lnTo>
                    <a:pt x="46949" y="227589"/>
                  </a:lnTo>
                  <a:cubicBezTo>
                    <a:pt x="34497" y="227589"/>
                    <a:pt x="22555" y="222643"/>
                    <a:pt x="13751" y="213838"/>
                  </a:cubicBezTo>
                  <a:cubicBezTo>
                    <a:pt x="4946" y="205034"/>
                    <a:pt x="0" y="193092"/>
                    <a:pt x="0" y="180641"/>
                  </a:cubicBezTo>
                  <a:lnTo>
                    <a:pt x="0" y="46949"/>
                  </a:lnTo>
                  <a:cubicBezTo>
                    <a:pt x="0" y="34497"/>
                    <a:pt x="4946" y="22555"/>
                    <a:pt x="13751" y="13751"/>
                  </a:cubicBezTo>
                  <a:cubicBezTo>
                    <a:pt x="22555" y="4946"/>
                    <a:pt x="34497" y="0"/>
                    <a:pt x="46949" y="0"/>
                  </a:cubicBezTo>
                  <a:close/>
                </a:path>
              </a:pathLst>
            </a:custGeom>
            <a:solidFill>
              <a:srgbClr val="F47C0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69438" y="-146860"/>
              <a:ext cx="1085776" cy="332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534"/>
                </a:lnSpc>
                <a:spcBef>
                  <a:spcPct val="0"/>
                </a:spcBef>
              </a:pPr>
              <a:r>
                <a:rPr lang="en-US" sz="6600" spc="862" dirty="0">
                  <a:solidFill>
                    <a:srgbClr val="FFFFFF"/>
                  </a:solidFill>
                  <a:latin typeface="Canva Sans 1"/>
                </a:rPr>
                <a:t>Agenda</a:t>
              </a:r>
              <a:endParaRPr lang="en-US" sz="4010" spc="862" dirty="0">
                <a:solidFill>
                  <a:srgbClr val="FFFFFF"/>
                </a:solidFill>
                <a:latin typeface="Canva Sans 1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1506200" y="5143500"/>
            <a:ext cx="12295876" cy="10509296"/>
          </a:xfrm>
          <a:custGeom>
            <a:avLst/>
            <a:gdLst/>
            <a:ahLst/>
            <a:cxnLst/>
            <a:rect l="l" t="t" r="r" b="b"/>
            <a:pathLst>
              <a:path w="12295876" h="10509296">
                <a:moveTo>
                  <a:pt x="0" y="0"/>
                </a:moveTo>
                <a:lnTo>
                  <a:pt x="12295876" y="0"/>
                </a:lnTo>
                <a:lnTo>
                  <a:pt x="12295876" y="10509295"/>
                </a:lnTo>
                <a:lnTo>
                  <a:pt x="0" y="105092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2121754">
            <a:off x="16801628" y="523866"/>
            <a:ext cx="1286811" cy="1099839"/>
          </a:xfrm>
          <a:custGeom>
            <a:avLst/>
            <a:gdLst/>
            <a:ahLst/>
            <a:cxnLst/>
            <a:rect l="l" t="t" r="r" b="b"/>
            <a:pathLst>
              <a:path w="1286811" h="1099839">
                <a:moveTo>
                  <a:pt x="0" y="0"/>
                </a:moveTo>
                <a:lnTo>
                  <a:pt x="1286812" y="0"/>
                </a:lnTo>
                <a:lnTo>
                  <a:pt x="1286812" y="1099839"/>
                </a:lnTo>
                <a:lnTo>
                  <a:pt x="0" y="10998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5362" name="Picture 2" descr="How Accurate Is Review Sentiment Analysis? | Travel Media Group">
            <a:extLst>
              <a:ext uri="{FF2B5EF4-FFF2-40B4-BE49-F238E27FC236}">
                <a16:creationId xmlns:a16="http://schemas.microsoft.com/office/drawing/2014/main" id="{874CE7E0-189E-3E52-8756-9DA90B8D3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4610100"/>
            <a:ext cx="9144000" cy="497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440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1CE26EF9-E1C0-296F-EA42-71970ED28C6A}"/>
              </a:ext>
            </a:extLst>
          </p:cNvPr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Flask App</a:t>
            </a:r>
            <a:endParaRPr lang="en-US" sz="3600" spc="348" dirty="0">
              <a:solidFill>
                <a:srgbClr val="F35000"/>
              </a:solidFill>
              <a:latin typeface="Canva Sans 1 Bold"/>
            </a:endParaRPr>
          </a:p>
        </p:txBody>
      </p:sp>
      <p:pic>
        <p:nvPicPr>
          <p:cNvPr id="2" name="Picture 2" descr="Postman Makes Building Software Accessible to All, Announces Postman Flows  | Business Wire">
            <a:extLst>
              <a:ext uri="{FF2B5EF4-FFF2-40B4-BE49-F238E27FC236}">
                <a16:creationId xmlns:a16="http://schemas.microsoft.com/office/drawing/2014/main" id="{6C2C84A8-F569-1C76-B64E-99D2C1805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600" y="8801100"/>
            <a:ext cx="2271663" cy="118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ecreating a Shiny App with Flask">
            <a:extLst>
              <a:ext uri="{FF2B5EF4-FFF2-40B4-BE49-F238E27FC236}">
                <a16:creationId xmlns:a16="http://schemas.microsoft.com/office/drawing/2014/main" id="{4CA5542C-397B-DB80-4B38-739B0B17B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0" y="8808074"/>
            <a:ext cx="1637040" cy="109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97D7815-3881-DD7C-0E80-DB0C716FCD4A}"/>
              </a:ext>
            </a:extLst>
          </p:cNvPr>
          <p:cNvSpPr txBox="1">
            <a:spLocks/>
          </p:cNvSpPr>
          <p:nvPr/>
        </p:nvSpPr>
        <p:spPr>
          <a:xfrm>
            <a:off x="705089" y="5829300"/>
            <a:ext cx="8705611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 Pending Tasks:</a:t>
            </a:r>
            <a:endParaRPr lang="en-US" sz="4400" spc="19" dirty="0">
              <a:solidFill>
                <a:srgbClr val="231F20"/>
              </a:solidFill>
              <a:latin typeface="Canva Sans 1"/>
            </a:endParaRPr>
          </a:p>
          <a:p>
            <a:pPr marL="514350" indent="-514350">
              <a:buFont typeface="+mj-lt"/>
              <a:buAutoNum type="arabicPeriod"/>
            </a:pPr>
            <a:endParaRPr lang="en-US" sz="4000" spc="19" dirty="0">
              <a:solidFill>
                <a:srgbClr val="231F20"/>
              </a:solidFill>
              <a:latin typeface="Canva Sans 1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4CDBE23-6E5C-30C9-5DE0-B9638E9856DD}"/>
              </a:ext>
            </a:extLst>
          </p:cNvPr>
          <p:cNvSpPr txBox="1">
            <a:spLocks/>
          </p:cNvSpPr>
          <p:nvPr/>
        </p:nvSpPr>
        <p:spPr>
          <a:xfrm>
            <a:off x="782588" y="6797829"/>
            <a:ext cx="10925071" cy="14723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19" dirty="0">
                <a:latin typeface="Canva Sans 1"/>
              </a:rPr>
              <a:t>API Documentation for the endpoint</a:t>
            </a:r>
          </a:p>
          <a:p>
            <a:r>
              <a:rPr lang="en-US" sz="3600" spc="19" dirty="0">
                <a:latin typeface="Canva Sans 1"/>
              </a:rPr>
              <a:t>Check Async Requests for large videos (Async API)</a:t>
            </a:r>
          </a:p>
        </p:txBody>
      </p:sp>
      <p:pic>
        <p:nvPicPr>
          <p:cNvPr id="14338" name="Picture 2" descr="How to use swagger in our express app ?">
            <a:extLst>
              <a:ext uri="{FF2B5EF4-FFF2-40B4-BE49-F238E27FC236}">
                <a16:creationId xmlns:a16="http://schemas.microsoft.com/office/drawing/2014/main" id="{AB8D98AB-EC72-EB07-C10B-3236FD58C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8477708"/>
            <a:ext cx="4153178" cy="116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What Is an API? Definition, Meaning and Examples | Glossary">
            <a:extLst>
              <a:ext uri="{FF2B5EF4-FFF2-40B4-BE49-F238E27FC236}">
                <a16:creationId xmlns:a16="http://schemas.microsoft.com/office/drawing/2014/main" id="{35ECCAF6-13D9-E872-5407-CC3AE5738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9871" y="2324100"/>
            <a:ext cx="6275541" cy="348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3B429-DC96-8CCE-0AD6-C304B0046732}"/>
              </a:ext>
            </a:extLst>
          </p:cNvPr>
          <p:cNvSpPr txBox="1">
            <a:spLocks/>
          </p:cNvSpPr>
          <p:nvPr/>
        </p:nvSpPr>
        <p:spPr>
          <a:xfrm>
            <a:off x="682820" y="2247900"/>
            <a:ext cx="8705611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 Completed Tasks:</a:t>
            </a:r>
            <a:endParaRPr lang="en-US" sz="4400" spc="19" dirty="0">
              <a:solidFill>
                <a:srgbClr val="231F20"/>
              </a:solidFill>
              <a:latin typeface="Canva Sans 1"/>
            </a:endParaRPr>
          </a:p>
          <a:p>
            <a:pPr marL="514350" indent="-514350">
              <a:buFont typeface="+mj-lt"/>
              <a:buAutoNum type="arabicPeriod"/>
            </a:pPr>
            <a:endParaRPr lang="en-US" sz="4000" spc="19" dirty="0">
              <a:solidFill>
                <a:srgbClr val="231F20"/>
              </a:solidFill>
              <a:latin typeface="Canva Sans 1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3381647-2C13-8CDE-F6B7-C18EB48579D8}"/>
              </a:ext>
            </a:extLst>
          </p:cNvPr>
          <p:cNvSpPr txBox="1">
            <a:spLocks/>
          </p:cNvSpPr>
          <p:nvPr/>
        </p:nvSpPr>
        <p:spPr>
          <a:xfrm>
            <a:off x="782588" y="3264739"/>
            <a:ext cx="10925071" cy="1472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19" dirty="0">
                <a:latin typeface="Canva Sans 1"/>
              </a:rPr>
              <a:t>Sentiment Analysis End point with option to select whisper model size</a:t>
            </a:r>
          </a:p>
        </p:txBody>
      </p:sp>
      <p:pic>
        <p:nvPicPr>
          <p:cNvPr id="6" name="Picture 5" descr="A computer screen shot of a clock and gears&#10;&#10;Description automatically generated">
            <a:extLst>
              <a:ext uri="{FF2B5EF4-FFF2-40B4-BE49-F238E27FC236}">
                <a16:creationId xmlns:a16="http://schemas.microsoft.com/office/drawing/2014/main" id="{45042368-458F-2A1D-5D4B-6FA5F9CA815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7" t="23146" r="20474" b="19744"/>
          <a:stretch/>
        </p:blipFill>
        <p:spPr>
          <a:xfrm>
            <a:off x="7241505" y="8476719"/>
            <a:ext cx="2512109" cy="135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5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1CE26EF9-E1C0-296F-EA42-71970ED28C6A}"/>
              </a:ext>
            </a:extLst>
          </p:cNvPr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Docker</a:t>
            </a:r>
            <a:endParaRPr lang="en-US" sz="3600" spc="348" dirty="0">
              <a:solidFill>
                <a:srgbClr val="F35000"/>
              </a:solidFill>
              <a:latin typeface="Canva Sans 1 Bold"/>
            </a:endParaRPr>
          </a:p>
        </p:txBody>
      </p:sp>
      <p:pic>
        <p:nvPicPr>
          <p:cNvPr id="18436" name="Picture 4" descr="Activate Docker containers | Zadara Cloud Services">
            <a:extLst>
              <a:ext uri="{FF2B5EF4-FFF2-40B4-BE49-F238E27FC236}">
                <a16:creationId xmlns:a16="http://schemas.microsoft.com/office/drawing/2014/main" id="{271AE8BA-8F88-4CB7-99E6-663547375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2714219"/>
            <a:ext cx="6667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Free Vector | Confused Woman Working On Laptop Cartoon Icon Illustration.  People Technology Icon Concept">
            <a:extLst>
              <a:ext uri="{FF2B5EF4-FFF2-40B4-BE49-F238E27FC236}">
                <a16:creationId xmlns:a16="http://schemas.microsoft.com/office/drawing/2014/main" id="{E87B2587-B4DA-6C9F-6E03-15CDE2007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45529"/>
            <a:ext cx="8652381" cy="865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17">
            <a:extLst>
              <a:ext uri="{FF2B5EF4-FFF2-40B4-BE49-F238E27FC236}">
                <a16:creationId xmlns:a16="http://schemas.microsoft.com/office/drawing/2014/main" id="{598E43AB-DFFD-4340-01BD-4AC198F947B0}"/>
              </a:ext>
            </a:extLst>
          </p:cNvPr>
          <p:cNvSpPr txBox="1"/>
          <p:nvPr/>
        </p:nvSpPr>
        <p:spPr>
          <a:xfrm>
            <a:off x="3182269" y="8974580"/>
            <a:ext cx="10932859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000" spc="348" dirty="0">
                <a:solidFill>
                  <a:srgbClr val="FF0000"/>
                </a:solidFill>
                <a:latin typeface="Canva Sans 1 Bold"/>
              </a:rPr>
              <a:t>I have to Study Docker !!!</a:t>
            </a:r>
          </a:p>
        </p:txBody>
      </p:sp>
    </p:spTree>
    <p:extLst>
      <p:ext uri="{BB962C8B-B14F-4D97-AF65-F5344CB8AC3E}">
        <p14:creationId xmlns:p14="http://schemas.microsoft.com/office/powerpoint/2010/main" val="1475683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1CE26EF9-E1C0-296F-EA42-71970ED28C6A}"/>
              </a:ext>
            </a:extLst>
          </p:cNvPr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Docker</a:t>
            </a:r>
            <a:endParaRPr lang="en-US" sz="3600" spc="348" dirty="0">
              <a:solidFill>
                <a:srgbClr val="F35000"/>
              </a:solidFill>
              <a:latin typeface="Canva Sans 1 Bold"/>
            </a:endParaRPr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598E43AB-DFFD-4340-01BD-4AC198F947B0}"/>
              </a:ext>
            </a:extLst>
          </p:cNvPr>
          <p:cNvSpPr txBox="1"/>
          <p:nvPr/>
        </p:nvSpPr>
        <p:spPr>
          <a:xfrm>
            <a:off x="-201168" y="3310557"/>
            <a:ext cx="12189612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000" spc="348" dirty="0">
                <a:solidFill>
                  <a:srgbClr val="92D050"/>
                </a:solidFill>
                <a:latin typeface="Canva Sans 1 Bold"/>
              </a:rPr>
              <a:t>Finally, I understood</a:t>
            </a:r>
          </a:p>
          <a:p>
            <a:pPr algn="ctr">
              <a:spcBef>
                <a:spcPct val="0"/>
              </a:spcBef>
            </a:pPr>
            <a:r>
              <a:rPr lang="en-US" sz="6000" spc="348" dirty="0">
                <a:solidFill>
                  <a:srgbClr val="92D050"/>
                </a:solidFill>
                <a:latin typeface="Canva Sans 1 Bold"/>
              </a:rPr>
              <a:t> Docker :D</a:t>
            </a:r>
          </a:p>
        </p:txBody>
      </p:sp>
      <p:pic>
        <p:nvPicPr>
          <p:cNvPr id="1028" name="Picture 4" descr="Excited girl sitting with a laptop on the floor with her legs crossed and  celebrating a victory. Vector illustration isolated on white. A woman with  a Stock Vector Image &amp; Art -">
            <a:extLst>
              <a:ext uri="{FF2B5EF4-FFF2-40B4-BE49-F238E27FC236}">
                <a16:creationId xmlns:a16="http://schemas.microsoft.com/office/drawing/2014/main" id="{0BFCF4A9-EDA5-D406-F63B-6A324C229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65"/>
          <a:stretch/>
        </p:blipFill>
        <p:spPr bwMode="auto">
          <a:xfrm>
            <a:off x="12017344" y="1976586"/>
            <a:ext cx="7185056" cy="691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ocker | NaadiSpeaks">
            <a:extLst>
              <a:ext uri="{FF2B5EF4-FFF2-40B4-BE49-F238E27FC236}">
                <a16:creationId xmlns:a16="http://schemas.microsoft.com/office/drawing/2014/main" id="{47DD13FA-8F84-C938-898F-120FABC6B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102" y="5914595"/>
            <a:ext cx="4220898" cy="2679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1242F48-C158-A042-4C47-37DB49B5B2A2}"/>
              </a:ext>
            </a:extLst>
          </p:cNvPr>
          <p:cNvSpPr txBox="1">
            <a:spLocks/>
          </p:cNvSpPr>
          <p:nvPr/>
        </p:nvSpPr>
        <p:spPr>
          <a:xfrm>
            <a:off x="705089" y="5716245"/>
            <a:ext cx="8705611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 Resources:</a:t>
            </a:r>
            <a:endParaRPr lang="en-US" sz="4400" spc="19" dirty="0">
              <a:solidFill>
                <a:srgbClr val="231F20"/>
              </a:solidFill>
              <a:latin typeface="Canva Sans 1"/>
            </a:endParaRPr>
          </a:p>
          <a:p>
            <a:pPr marL="514350" indent="-514350">
              <a:buFont typeface="+mj-lt"/>
              <a:buAutoNum type="arabicPeriod"/>
            </a:pPr>
            <a:endParaRPr lang="en-US" sz="4000" spc="19" dirty="0">
              <a:solidFill>
                <a:srgbClr val="231F20"/>
              </a:solidFill>
              <a:latin typeface="Canva Sans 1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541C2-81ED-BAC4-E10B-66E30A1DCF1C}"/>
              </a:ext>
            </a:extLst>
          </p:cNvPr>
          <p:cNvSpPr txBox="1">
            <a:spLocks/>
          </p:cNvSpPr>
          <p:nvPr/>
        </p:nvSpPr>
        <p:spPr>
          <a:xfrm>
            <a:off x="782588" y="6797830"/>
            <a:ext cx="10925071" cy="912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19" dirty="0">
                <a:latin typeface="Canva Sans 1"/>
              </a:rPr>
              <a:t>Docker Crash Course (you tube) [</a:t>
            </a:r>
            <a:r>
              <a:rPr lang="en-US" sz="3600" spc="19" dirty="0">
                <a:latin typeface="Canva Sans 1"/>
                <a:hlinkClick r:id="rId7"/>
              </a:rPr>
              <a:t>link</a:t>
            </a:r>
            <a:r>
              <a:rPr lang="en-US" sz="3600" spc="19" dirty="0">
                <a:latin typeface="Canva Sans 1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95286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1CE26EF9-E1C0-296F-EA42-71970ED28C6A}"/>
              </a:ext>
            </a:extLst>
          </p:cNvPr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Docker</a:t>
            </a:r>
            <a:endParaRPr lang="en-US" sz="3600" spc="348" dirty="0">
              <a:solidFill>
                <a:srgbClr val="F35000"/>
              </a:solidFill>
              <a:latin typeface="Canva Sans 1 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3B429-DC96-8CCE-0AD6-C304B0046732}"/>
              </a:ext>
            </a:extLst>
          </p:cNvPr>
          <p:cNvSpPr txBox="1">
            <a:spLocks/>
          </p:cNvSpPr>
          <p:nvPr/>
        </p:nvSpPr>
        <p:spPr>
          <a:xfrm>
            <a:off x="682820" y="2247900"/>
            <a:ext cx="8705611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Challenges:</a:t>
            </a:r>
            <a:endParaRPr lang="en-US" sz="4400" spc="19" dirty="0">
              <a:solidFill>
                <a:srgbClr val="231F20"/>
              </a:solidFill>
              <a:latin typeface="Canva Sans 1"/>
            </a:endParaRPr>
          </a:p>
          <a:p>
            <a:pPr marL="514350" indent="-514350">
              <a:buFont typeface="+mj-lt"/>
              <a:buAutoNum type="arabicPeriod"/>
            </a:pPr>
            <a:endParaRPr lang="en-US" sz="4000" spc="19" dirty="0">
              <a:solidFill>
                <a:srgbClr val="231F20"/>
              </a:solidFill>
              <a:latin typeface="Canva Sans 1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3381647-2C13-8CDE-F6B7-C18EB48579D8}"/>
              </a:ext>
            </a:extLst>
          </p:cNvPr>
          <p:cNvSpPr txBox="1">
            <a:spLocks/>
          </p:cNvSpPr>
          <p:nvPr/>
        </p:nvSpPr>
        <p:spPr>
          <a:xfrm>
            <a:off x="782588" y="3264740"/>
            <a:ext cx="10925071" cy="965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19" dirty="0">
                <a:latin typeface="Canva Sans 1"/>
              </a:rPr>
              <a:t>Docker issues on Windows</a:t>
            </a:r>
          </a:p>
        </p:txBody>
      </p:sp>
      <p:pic>
        <p:nvPicPr>
          <p:cNvPr id="18442" name="Picture 10" descr="Microsoft Windows 10 Operating System | Insight">
            <a:extLst>
              <a:ext uri="{FF2B5EF4-FFF2-40B4-BE49-F238E27FC236}">
                <a16:creationId xmlns:a16="http://schemas.microsoft.com/office/drawing/2014/main" id="{6BDD4967-D201-8066-9090-CA5AA91AF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9335" y="2870236"/>
            <a:ext cx="4189696" cy="314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close-up of a label&#10;&#10;Description automatically generated">
            <a:extLst>
              <a:ext uri="{FF2B5EF4-FFF2-40B4-BE49-F238E27FC236}">
                <a16:creationId xmlns:a16="http://schemas.microsoft.com/office/drawing/2014/main" id="{18696718-875F-4633-5D05-9F0CA853E6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0273">
            <a:off x="1279553" y="3220831"/>
            <a:ext cx="5133395" cy="2890425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C88C51C-61F2-62A1-4300-45B14401BD67}"/>
              </a:ext>
            </a:extLst>
          </p:cNvPr>
          <p:cNvSpPr txBox="1">
            <a:spLocks/>
          </p:cNvSpPr>
          <p:nvPr/>
        </p:nvSpPr>
        <p:spPr>
          <a:xfrm>
            <a:off x="682820" y="6670716"/>
            <a:ext cx="8705611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 Solution:</a:t>
            </a:r>
            <a:endParaRPr lang="en-US" sz="4400" spc="19" dirty="0">
              <a:solidFill>
                <a:srgbClr val="231F20"/>
              </a:solidFill>
              <a:latin typeface="Canva Sans 1"/>
            </a:endParaRPr>
          </a:p>
          <a:p>
            <a:pPr marL="514350" indent="-514350">
              <a:buFont typeface="+mj-lt"/>
              <a:buAutoNum type="arabicPeriod"/>
            </a:pPr>
            <a:endParaRPr lang="en-US" sz="4000" spc="19" dirty="0">
              <a:solidFill>
                <a:srgbClr val="231F20"/>
              </a:solidFill>
              <a:latin typeface="Canva Sans 1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F4E9980-2753-CC6D-F0C6-5CACEFB21082}"/>
              </a:ext>
            </a:extLst>
          </p:cNvPr>
          <p:cNvSpPr txBox="1">
            <a:spLocks/>
          </p:cNvSpPr>
          <p:nvPr/>
        </p:nvSpPr>
        <p:spPr>
          <a:xfrm>
            <a:off x="782588" y="7439120"/>
            <a:ext cx="10925071" cy="965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19" dirty="0">
                <a:latin typeface="Canva Sans 1"/>
              </a:rPr>
              <a:t>Using Linux System :D</a:t>
            </a:r>
          </a:p>
        </p:txBody>
      </p:sp>
      <p:pic>
        <p:nvPicPr>
          <p:cNvPr id="2052" name="Picture 4" descr="Linux Logo PNG Vector (PDF) Free Download">
            <a:extLst>
              <a:ext uri="{FF2B5EF4-FFF2-40B4-BE49-F238E27FC236}">
                <a16:creationId xmlns:a16="http://schemas.microsoft.com/office/drawing/2014/main" id="{1942522A-89E2-5ADA-AD19-8B2CBB47D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731" y="6899641"/>
            <a:ext cx="1795269" cy="2927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Activate Docker containers | Zadara Cloud Services">
            <a:extLst>
              <a:ext uri="{FF2B5EF4-FFF2-40B4-BE49-F238E27FC236}">
                <a16:creationId xmlns:a16="http://schemas.microsoft.com/office/drawing/2014/main" id="{2A530B22-3F68-DEDF-AD95-D138397B9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248" y="8363176"/>
            <a:ext cx="2046761" cy="175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098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1CE26EF9-E1C0-296F-EA42-71970ED28C6A}"/>
              </a:ext>
            </a:extLst>
          </p:cNvPr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Docker</a:t>
            </a:r>
            <a:endParaRPr lang="en-US" sz="3600" spc="348" dirty="0">
              <a:solidFill>
                <a:srgbClr val="F35000"/>
              </a:solidFill>
              <a:latin typeface="Canva Sans 1 Bold"/>
            </a:endParaRPr>
          </a:p>
        </p:txBody>
      </p:sp>
      <p:pic>
        <p:nvPicPr>
          <p:cNvPr id="15" name="Picture 4" descr="Activate Docker containers | Zadara Cloud Services">
            <a:extLst>
              <a:ext uri="{FF2B5EF4-FFF2-40B4-BE49-F238E27FC236}">
                <a16:creationId xmlns:a16="http://schemas.microsoft.com/office/drawing/2014/main" id="{2A530B22-3F68-DEDF-AD95-D138397B9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248" y="8363176"/>
            <a:ext cx="2046761" cy="175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Free Vectors | Lost girl">
            <a:extLst>
              <a:ext uri="{FF2B5EF4-FFF2-40B4-BE49-F238E27FC236}">
                <a16:creationId xmlns:a16="http://schemas.microsoft.com/office/drawing/2014/main" id="{9B114B06-324B-CD3B-AD73-5FF30F675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347" y="1701854"/>
            <a:ext cx="3746446" cy="374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What Are Docker Image Layers? | Packagecloud Blog">
            <a:extLst>
              <a:ext uri="{FF2B5EF4-FFF2-40B4-BE49-F238E27FC236}">
                <a16:creationId xmlns:a16="http://schemas.microsoft.com/office/drawing/2014/main" id="{CD59C3ED-6B7E-CE2A-6BE4-3BA367288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3384" y="1970434"/>
            <a:ext cx="6685571" cy="37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ight or wrong 5 png icons in Network SVG download | Free Icons and PNG  Backgrounds">
            <a:extLst>
              <a:ext uri="{FF2B5EF4-FFF2-40B4-BE49-F238E27FC236}">
                <a16:creationId xmlns:a16="http://schemas.microsoft.com/office/drawing/2014/main" id="{A3745A7A-28DC-AD2A-C58B-959A137D4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9209" y="6628563"/>
            <a:ext cx="965086" cy="96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6A0D1F-4657-60E1-8DB4-4CE24052D4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2600" y="5905501"/>
            <a:ext cx="10469742" cy="2373142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E3DB399-3E87-501A-F7B3-B20A88BFC1F2}"/>
              </a:ext>
            </a:extLst>
          </p:cNvPr>
          <p:cNvSpPr txBox="1">
            <a:spLocks/>
          </p:cNvSpPr>
          <p:nvPr/>
        </p:nvSpPr>
        <p:spPr>
          <a:xfrm>
            <a:off x="682820" y="2247900"/>
            <a:ext cx="8705611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Challenges:</a:t>
            </a:r>
            <a:endParaRPr lang="en-US" sz="4400" spc="19" dirty="0">
              <a:solidFill>
                <a:srgbClr val="231F20"/>
              </a:solidFill>
              <a:latin typeface="Canva Sans 1"/>
            </a:endParaRPr>
          </a:p>
          <a:p>
            <a:pPr marL="514350" indent="-514350">
              <a:buFont typeface="+mj-lt"/>
              <a:buAutoNum type="arabicPeriod"/>
            </a:pPr>
            <a:endParaRPr lang="en-US" sz="4000" spc="19" dirty="0">
              <a:solidFill>
                <a:srgbClr val="231F20"/>
              </a:solidFill>
              <a:latin typeface="Canva Sans 1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942FBB3-9764-40E5-D299-1C28B32F01C4}"/>
              </a:ext>
            </a:extLst>
          </p:cNvPr>
          <p:cNvSpPr txBox="1">
            <a:spLocks/>
          </p:cNvSpPr>
          <p:nvPr/>
        </p:nvSpPr>
        <p:spPr>
          <a:xfrm>
            <a:off x="782588" y="3264740"/>
            <a:ext cx="10925071" cy="1432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19" dirty="0">
                <a:solidFill>
                  <a:schemeClr val="bg2"/>
                </a:solidFill>
                <a:latin typeface="Canva Sans 1"/>
              </a:rPr>
              <a:t>Docker issues on Windows</a:t>
            </a:r>
          </a:p>
          <a:p>
            <a:r>
              <a:rPr lang="en-US" sz="3600" spc="19" dirty="0">
                <a:latin typeface="Canva Sans 1"/>
              </a:rPr>
              <a:t>Parent Image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687F261-361B-25B1-1C8C-618FB9FE29A9}"/>
              </a:ext>
            </a:extLst>
          </p:cNvPr>
          <p:cNvSpPr txBox="1">
            <a:spLocks/>
          </p:cNvSpPr>
          <p:nvPr/>
        </p:nvSpPr>
        <p:spPr>
          <a:xfrm>
            <a:off x="682820" y="4914900"/>
            <a:ext cx="8705611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 Options:</a:t>
            </a:r>
            <a:endParaRPr lang="en-US" sz="4400" spc="19" dirty="0">
              <a:solidFill>
                <a:srgbClr val="231F20"/>
              </a:solidFill>
              <a:latin typeface="Canva Sans 1"/>
            </a:endParaRPr>
          </a:p>
          <a:p>
            <a:pPr marL="514350" indent="-514350">
              <a:buFont typeface="+mj-lt"/>
              <a:buAutoNum type="arabicPeriod"/>
            </a:pPr>
            <a:endParaRPr lang="en-US" sz="4000" spc="19" dirty="0">
              <a:solidFill>
                <a:srgbClr val="231F20"/>
              </a:solidFill>
              <a:latin typeface="Canva Sans 1"/>
            </a:endParaRPr>
          </a:p>
        </p:txBody>
      </p:sp>
    </p:spTree>
    <p:extLst>
      <p:ext uri="{BB962C8B-B14F-4D97-AF65-F5344CB8AC3E}">
        <p14:creationId xmlns:p14="http://schemas.microsoft.com/office/powerpoint/2010/main" val="178858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1CE26EF9-E1C0-296F-EA42-71970ED28C6A}"/>
              </a:ext>
            </a:extLst>
          </p:cNvPr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Docker</a:t>
            </a:r>
            <a:endParaRPr lang="en-US" sz="3600" spc="348" dirty="0">
              <a:solidFill>
                <a:srgbClr val="F35000"/>
              </a:solidFill>
              <a:latin typeface="Canva Sans 1 Bold"/>
            </a:endParaRPr>
          </a:p>
        </p:txBody>
      </p:sp>
      <p:pic>
        <p:nvPicPr>
          <p:cNvPr id="15" name="Picture 4" descr="Activate Docker containers | Zadara Cloud Services">
            <a:extLst>
              <a:ext uri="{FF2B5EF4-FFF2-40B4-BE49-F238E27FC236}">
                <a16:creationId xmlns:a16="http://schemas.microsoft.com/office/drawing/2014/main" id="{2A530B22-3F68-DEDF-AD95-D138397B9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248" y="8363176"/>
            <a:ext cx="2046761" cy="175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What Are Docker Image Layers? | Packagecloud Blog">
            <a:extLst>
              <a:ext uri="{FF2B5EF4-FFF2-40B4-BE49-F238E27FC236}">
                <a16:creationId xmlns:a16="http://schemas.microsoft.com/office/drawing/2014/main" id="{CD59C3ED-6B7E-CE2A-6BE4-3BA367288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3384" y="1970434"/>
            <a:ext cx="6685571" cy="37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33FEAB-4AFD-B70B-DBAA-27B53A26C1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3387" y="5672674"/>
            <a:ext cx="8202459" cy="1681871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E3DB399-3E87-501A-F7B3-B20A88BFC1F2}"/>
              </a:ext>
            </a:extLst>
          </p:cNvPr>
          <p:cNvSpPr txBox="1">
            <a:spLocks/>
          </p:cNvSpPr>
          <p:nvPr/>
        </p:nvSpPr>
        <p:spPr>
          <a:xfrm>
            <a:off x="682820" y="2247900"/>
            <a:ext cx="8705611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Challenges:</a:t>
            </a:r>
            <a:endParaRPr lang="en-US" sz="4400" spc="19" dirty="0">
              <a:solidFill>
                <a:srgbClr val="231F20"/>
              </a:solidFill>
              <a:latin typeface="Canva Sans 1"/>
            </a:endParaRPr>
          </a:p>
          <a:p>
            <a:pPr marL="514350" indent="-514350">
              <a:buFont typeface="+mj-lt"/>
              <a:buAutoNum type="arabicPeriod"/>
            </a:pPr>
            <a:endParaRPr lang="en-US" sz="4000" spc="19" dirty="0">
              <a:solidFill>
                <a:srgbClr val="231F20"/>
              </a:solidFill>
              <a:latin typeface="Canva Sans 1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942FBB3-9764-40E5-D299-1C28B32F01C4}"/>
              </a:ext>
            </a:extLst>
          </p:cNvPr>
          <p:cNvSpPr txBox="1">
            <a:spLocks/>
          </p:cNvSpPr>
          <p:nvPr/>
        </p:nvSpPr>
        <p:spPr>
          <a:xfrm>
            <a:off x="782588" y="3264740"/>
            <a:ext cx="10925071" cy="1432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19" dirty="0">
                <a:solidFill>
                  <a:schemeClr val="bg2"/>
                </a:solidFill>
                <a:latin typeface="Canva Sans 1"/>
              </a:rPr>
              <a:t>Docker issues on Windows</a:t>
            </a:r>
          </a:p>
          <a:p>
            <a:r>
              <a:rPr lang="en-US" sz="3600" spc="19" dirty="0">
                <a:latin typeface="Canva Sans 1"/>
              </a:rPr>
              <a:t>Parent Image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4C9A97C-4FDF-4432-C2C2-CFF2D3DC40ED}"/>
              </a:ext>
            </a:extLst>
          </p:cNvPr>
          <p:cNvSpPr txBox="1">
            <a:spLocks/>
          </p:cNvSpPr>
          <p:nvPr/>
        </p:nvSpPr>
        <p:spPr>
          <a:xfrm>
            <a:off x="682820" y="4914900"/>
            <a:ext cx="8705611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 Options:</a:t>
            </a:r>
            <a:endParaRPr lang="en-US" sz="4400" spc="19" dirty="0">
              <a:solidFill>
                <a:srgbClr val="231F20"/>
              </a:solidFill>
              <a:latin typeface="Canva Sans 1"/>
            </a:endParaRPr>
          </a:p>
          <a:p>
            <a:pPr marL="514350" indent="-514350">
              <a:buFont typeface="+mj-lt"/>
              <a:buAutoNum type="arabicPeriod"/>
            </a:pPr>
            <a:endParaRPr lang="en-US" sz="4000" spc="19" dirty="0">
              <a:solidFill>
                <a:srgbClr val="231F20"/>
              </a:solidFill>
              <a:latin typeface="Canva Sans 1"/>
            </a:endParaRPr>
          </a:p>
        </p:txBody>
      </p:sp>
      <p:pic>
        <p:nvPicPr>
          <p:cNvPr id="2050" name="Picture 2" descr="Correct Incorrect Images – Browse 17,435 Stock Photos, Vectors, and Video |  Adobe Stock">
            <a:extLst>
              <a:ext uri="{FF2B5EF4-FFF2-40B4-BE49-F238E27FC236}">
                <a16:creationId xmlns:a16="http://schemas.microsoft.com/office/drawing/2014/main" id="{FE1B9E19-0FC2-C2BD-53BD-A3F141B7D2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-1" b="-1111"/>
          <a:stretch/>
        </p:blipFill>
        <p:spPr bwMode="auto">
          <a:xfrm>
            <a:off x="12260279" y="5672674"/>
            <a:ext cx="1376406" cy="142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ow To List Docker Images – devconnected">
            <a:extLst>
              <a:ext uri="{FF2B5EF4-FFF2-40B4-BE49-F238E27FC236}">
                <a16:creationId xmlns:a16="http://schemas.microsoft.com/office/drawing/2014/main" id="{B4090200-CF08-BC88-AE9F-704DA93F1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772" y="7637484"/>
            <a:ext cx="745807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0F703B7-E309-83DA-9A19-021F96F7E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439" y="7625151"/>
            <a:ext cx="2046761" cy="204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erver storage Generic color lineal-color icon">
            <a:extLst>
              <a:ext uri="{FF2B5EF4-FFF2-40B4-BE49-F238E27FC236}">
                <a16:creationId xmlns:a16="http://schemas.microsoft.com/office/drawing/2014/main" id="{80794CF2-2896-AC9D-8C7C-B76C2031D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850" y="7889187"/>
            <a:ext cx="1681872" cy="168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Free Vectors | Lost girl">
            <a:extLst>
              <a:ext uri="{FF2B5EF4-FFF2-40B4-BE49-F238E27FC236}">
                <a16:creationId xmlns:a16="http://schemas.microsoft.com/office/drawing/2014/main" id="{81F2A4C0-ADFD-66A0-9E1B-023492999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347" y="1701854"/>
            <a:ext cx="3746446" cy="374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56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1CE26EF9-E1C0-296F-EA42-71970ED28C6A}"/>
              </a:ext>
            </a:extLst>
          </p:cNvPr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Docker</a:t>
            </a:r>
            <a:endParaRPr lang="en-US" sz="3600" spc="348" dirty="0">
              <a:solidFill>
                <a:srgbClr val="F35000"/>
              </a:solidFill>
              <a:latin typeface="Canva Sans 1 Bold"/>
            </a:endParaRPr>
          </a:p>
        </p:txBody>
      </p:sp>
      <p:pic>
        <p:nvPicPr>
          <p:cNvPr id="15" name="Picture 4" descr="Activate Docker containers | Zadara Cloud Services">
            <a:extLst>
              <a:ext uri="{FF2B5EF4-FFF2-40B4-BE49-F238E27FC236}">
                <a16:creationId xmlns:a16="http://schemas.microsoft.com/office/drawing/2014/main" id="{2A530B22-3F68-DEDF-AD95-D138397B9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248" y="8363176"/>
            <a:ext cx="2046761" cy="175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7">
            <a:extLst>
              <a:ext uri="{FF2B5EF4-FFF2-40B4-BE49-F238E27FC236}">
                <a16:creationId xmlns:a16="http://schemas.microsoft.com/office/drawing/2014/main" id="{AEDAE096-67FC-926F-EE60-DC22F0DBD9C4}"/>
              </a:ext>
            </a:extLst>
          </p:cNvPr>
          <p:cNvSpPr txBox="1"/>
          <p:nvPr/>
        </p:nvSpPr>
        <p:spPr>
          <a:xfrm>
            <a:off x="1623822" y="1967056"/>
            <a:ext cx="14049754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000" spc="348" dirty="0">
                <a:solidFill>
                  <a:srgbClr val="FF0000"/>
                </a:solidFill>
                <a:latin typeface="Canva Sans 1 Bold"/>
              </a:rPr>
              <a:t>80% is CUDA libraries !!!</a:t>
            </a:r>
          </a:p>
        </p:txBody>
      </p:sp>
      <p:pic>
        <p:nvPicPr>
          <p:cNvPr id="4" name="Picture 3" descr="A cartoon of a person with her arms up&#10;&#10;Description automatically generated">
            <a:extLst>
              <a:ext uri="{FF2B5EF4-FFF2-40B4-BE49-F238E27FC236}">
                <a16:creationId xmlns:a16="http://schemas.microsoft.com/office/drawing/2014/main" id="{3F0683A6-716E-7FB8-F6EE-4D93645268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8"/>
          <a:stretch/>
        </p:blipFill>
        <p:spPr>
          <a:xfrm>
            <a:off x="14458950" y="1951323"/>
            <a:ext cx="3829050" cy="5153286"/>
          </a:xfrm>
          <a:prstGeom prst="rect">
            <a:avLst/>
          </a:prstGeom>
        </p:spPr>
      </p:pic>
      <p:sp>
        <p:nvSpPr>
          <p:cNvPr id="5" name="TextBox 17">
            <a:extLst>
              <a:ext uri="{FF2B5EF4-FFF2-40B4-BE49-F238E27FC236}">
                <a16:creationId xmlns:a16="http://schemas.microsoft.com/office/drawing/2014/main" id="{3EA8A992-EBAD-DF45-0A01-7725593525C1}"/>
              </a:ext>
            </a:extLst>
          </p:cNvPr>
          <p:cNvSpPr txBox="1"/>
          <p:nvPr/>
        </p:nvSpPr>
        <p:spPr>
          <a:xfrm>
            <a:off x="4267200" y="3463781"/>
            <a:ext cx="8991600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000" spc="348" dirty="0">
                <a:solidFill>
                  <a:srgbClr val="00B050"/>
                </a:solidFill>
                <a:latin typeface="Canva Sans 1 Bold"/>
              </a:rPr>
              <a:t>Use CPU Version :D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9A4DC5-C7EA-50C8-092B-2F0B1134CF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7811" y="4559970"/>
            <a:ext cx="11947150" cy="3000905"/>
          </a:xfrm>
          <a:prstGeom prst="rect">
            <a:avLst/>
          </a:prstGeom>
        </p:spPr>
      </p:pic>
      <p:pic>
        <p:nvPicPr>
          <p:cNvPr id="11" name="Picture 6" descr="How To List Docker Images – devconnected">
            <a:extLst>
              <a:ext uri="{FF2B5EF4-FFF2-40B4-BE49-F238E27FC236}">
                <a16:creationId xmlns:a16="http://schemas.microsoft.com/office/drawing/2014/main" id="{4228F3F3-B343-E3CC-F941-9CAB0E58E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7613320"/>
            <a:ext cx="8982075" cy="232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87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1CE26EF9-E1C0-296F-EA42-71970ED28C6A}"/>
              </a:ext>
            </a:extLst>
          </p:cNvPr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Docker Optimization</a:t>
            </a:r>
            <a:endParaRPr lang="en-US" sz="3600" spc="348" dirty="0">
              <a:solidFill>
                <a:srgbClr val="F35000"/>
              </a:solidFill>
              <a:latin typeface="Canva Sans 1 Bold"/>
            </a:endParaRPr>
          </a:p>
        </p:txBody>
      </p:sp>
      <p:pic>
        <p:nvPicPr>
          <p:cNvPr id="15" name="Picture 4" descr="Activate Docker containers | Zadara Cloud Services">
            <a:extLst>
              <a:ext uri="{FF2B5EF4-FFF2-40B4-BE49-F238E27FC236}">
                <a16:creationId xmlns:a16="http://schemas.microsoft.com/office/drawing/2014/main" id="{2A530B22-3F68-DEDF-AD95-D138397B9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248" y="8363176"/>
            <a:ext cx="2046761" cy="175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Optimizing Docker Images with Multistage Builds: A Beginner's Guide | Part 2">
            <a:extLst>
              <a:ext uri="{FF2B5EF4-FFF2-40B4-BE49-F238E27FC236}">
                <a16:creationId xmlns:a16="http://schemas.microsoft.com/office/drawing/2014/main" id="{6E27FB1B-C691-A5B1-E7B5-8A3AD39261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9" b="11531"/>
          <a:stretch/>
        </p:blipFill>
        <p:spPr bwMode="auto">
          <a:xfrm>
            <a:off x="13649248" y="558687"/>
            <a:ext cx="4638752" cy="201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786406-2A10-1840-0165-CDC309345E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5356" y="1929275"/>
            <a:ext cx="13146686" cy="77088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AFB148C-7695-7655-27CB-95DF0A9A6881}"/>
              </a:ext>
            </a:extLst>
          </p:cNvPr>
          <p:cNvSpPr/>
          <p:nvPr/>
        </p:nvSpPr>
        <p:spPr>
          <a:xfrm>
            <a:off x="2971800" y="5753100"/>
            <a:ext cx="11506200" cy="2057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D716827-D386-1D6F-4873-6DCB856FD82C}"/>
              </a:ext>
            </a:extLst>
          </p:cNvPr>
          <p:cNvCxnSpPr/>
          <p:nvPr/>
        </p:nvCxnSpPr>
        <p:spPr>
          <a:xfrm flipH="1">
            <a:off x="7086600" y="4991100"/>
            <a:ext cx="22860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29752D-BFEB-DACA-311A-8896D433F0FD}"/>
              </a:ext>
            </a:extLst>
          </p:cNvPr>
          <p:cNvCxnSpPr/>
          <p:nvPr/>
        </p:nvCxnSpPr>
        <p:spPr>
          <a:xfrm flipH="1">
            <a:off x="7239000" y="2781300"/>
            <a:ext cx="22860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795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1CE26EF9-E1C0-296F-EA42-71970ED28C6A}"/>
              </a:ext>
            </a:extLst>
          </p:cNvPr>
          <p:cNvSpPr txBox="1"/>
          <p:nvPr/>
        </p:nvSpPr>
        <p:spPr>
          <a:xfrm>
            <a:off x="1876046" y="337374"/>
            <a:ext cx="13545307" cy="1627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Docker</a:t>
            </a:r>
            <a:br>
              <a:rPr lang="en-US" sz="6973" spc="348" dirty="0">
                <a:solidFill>
                  <a:srgbClr val="F35000"/>
                </a:solidFill>
                <a:latin typeface="Canva Sans 1 Bold"/>
              </a:rPr>
            </a:br>
            <a:r>
              <a:rPr lang="en-US" sz="3600" spc="348" dirty="0">
                <a:solidFill>
                  <a:srgbClr val="F35000"/>
                </a:solidFill>
                <a:latin typeface="Canva Sans 1 Bold"/>
              </a:rPr>
              <a:t>(result)</a:t>
            </a:r>
          </a:p>
        </p:txBody>
      </p:sp>
      <p:pic>
        <p:nvPicPr>
          <p:cNvPr id="15" name="Picture 4" descr="Activate Docker containers | Zadara Cloud Services">
            <a:extLst>
              <a:ext uri="{FF2B5EF4-FFF2-40B4-BE49-F238E27FC236}">
                <a16:creationId xmlns:a16="http://schemas.microsoft.com/office/drawing/2014/main" id="{2A530B22-3F68-DEDF-AD95-D138397B9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248" y="8363176"/>
            <a:ext cx="2046761" cy="175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67665FA-CD29-AC4B-E81F-CE257BF491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754452"/>
            <a:ext cx="12201525" cy="6686550"/>
          </a:xfrm>
          <a:prstGeom prst="rect">
            <a:avLst/>
          </a:prstGeom>
        </p:spPr>
      </p:pic>
      <p:pic>
        <p:nvPicPr>
          <p:cNvPr id="4100" name="Picture 4" descr="Difference between Docker Image &amp; Docker Container | Razorops">
            <a:extLst>
              <a:ext uri="{FF2B5EF4-FFF2-40B4-BE49-F238E27FC236}">
                <a16:creationId xmlns:a16="http://schemas.microsoft.com/office/drawing/2014/main" id="{84AE174D-F68D-048C-9810-2A4070CEC8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89" b="25555"/>
          <a:stretch/>
        </p:blipFill>
        <p:spPr bwMode="auto">
          <a:xfrm>
            <a:off x="10591800" y="337374"/>
            <a:ext cx="7441209" cy="1906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363DBC-56EC-6B28-3ACC-A3A694361AD5}"/>
              </a:ext>
            </a:extLst>
          </p:cNvPr>
          <p:cNvSpPr/>
          <p:nvPr/>
        </p:nvSpPr>
        <p:spPr>
          <a:xfrm>
            <a:off x="11582400" y="7124700"/>
            <a:ext cx="3200400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2226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1CE26EF9-E1C0-296F-EA42-71970ED28C6A}"/>
              </a:ext>
            </a:extLst>
          </p:cNvPr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Cloud Provider</a:t>
            </a:r>
            <a:endParaRPr lang="en-US" sz="3600" spc="348" dirty="0">
              <a:solidFill>
                <a:srgbClr val="F35000"/>
              </a:solidFill>
              <a:latin typeface="Canva Sans 1 Bold"/>
            </a:endParaRPr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598E43AB-DFFD-4340-01BD-4AC198F947B0}"/>
              </a:ext>
            </a:extLst>
          </p:cNvPr>
          <p:cNvSpPr txBox="1"/>
          <p:nvPr/>
        </p:nvSpPr>
        <p:spPr>
          <a:xfrm>
            <a:off x="2553893" y="2078003"/>
            <a:ext cx="12189612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000" spc="348" dirty="0">
                <a:solidFill>
                  <a:srgbClr val="0070C0"/>
                </a:solidFill>
                <a:latin typeface="Canva Sans 1 Bold"/>
              </a:rPr>
              <a:t>Deploy the Docker Image to</a:t>
            </a:r>
            <a:br>
              <a:rPr lang="en-US" sz="6000" spc="348" dirty="0">
                <a:solidFill>
                  <a:srgbClr val="0070C0"/>
                </a:solidFill>
                <a:latin typeface="Canva Sans 1 Bold"/>
              </a:rPr>
            </a:br>
            <a:r>
              <a:rPr lang="en-US" sz="6000" spc="348" dirty="0">
                <a:solidFill>
                  <a:srgbClr val="0070C0"/>
                </a:solidFill>
                <a:latin typeface="Canva Sans 1 Bold"/>
              </a:rPr>
              <a:t>Cloud Provider</a:t>
            </a:r>
          </a:p>
        </p:txBody>
      </p:sp>
      <p:pic>
        <p:nvPicPr>
          <p:cNvPr id="5122" name="Picture 2" descr="Azure - summ-it">
            <a:extLst>
              <a:ext uri="{FF2B5EF4-FFF2-40B4-BE49-F238E27FC236}">
                <a16:creationId xmlns:a16="http://schemas.microsoft.com/office/drawing/2014/main" id="{5E43AD83-9C02-C6A2-4BD3-97988126C8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62" b="28250"/>
          <a:stretch/>
        </p:blipFill>
        <p:spPr bwMode="auto">
          <a:xfrm>
            <a:off x="169372" y="5253048"/>
            <a:ext cx="7429499" cy="184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Google Cloud Platform Review | PCMag">
            <a:extLst>
              <a:ext uri="{FF2B5EF4-FFF2-40B4-BE49-F238E27FC236}">
                <a16:creationId xmlns:a16="http://schemas.microsoft.com/office/drawing/2014/main" id="{F5CADC3F-700A-CC15-2AA2-366D685E36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17" b="27079"/>
          <a:stretch/>
        </p:blipFill>
        <p:spPr bwMode="auto">
          <a:xfrm>
            <a:off x="7315200" y="5195869"/>
            <a:ext cx="7219950" cy="184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Kids Thinking Cartoon Photos, Images and Pictures">
            <a:extLst>
              <a:ext uri="{FF2B5EF4-FFF2-40B4-BE49-F238E27FC236}">
                <a16:creationId xmlns:a16="http://schemas.microsoft.com/office/drawing/2014/main" id="{838D4E3C-4C19-0790-E3B4-EC68DBAB12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54" t="6699" r="31460" b="16771"/>
          <a:stretch/>
        </p:blipFill>
        <p:spPr bwMode="auto">
          <a:xfrm>
            <a:off x="14743505" y="5096669"/>
            <a:ext cx="3124084" cy="4852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17">
            <a:extLst>
              <a:ext uri="{FF2B5EF4-FFF2-40B4-BE49-F238E27FC236}">
                <a16:creationId xmlns:a16="http://schemas.microsoft.com/office/drawing/2014/main" id="{9CAFCF37-428D-7B14-D407-C3D09034B3A7}"/>
              </a:ext>
            </a:extLst>
          </p:cNvPr>
          <p:cNvSpPr txBox="1"/>
          <p:nvPr/>
        </p:nvSpPr>
        <p:spPr>
          <a:xfrm>
            <a:off x="2895600" y="7966428"/>
            <a:ext cx="12189612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000" spc="348" dirty="0">
                <a:solidFill>
                  <a:srgbClr val="00B050"/>
                </a:solidFill>
                <a:latin typeface="Canva Sans 1 Bold"/>
              </a:rPr>
              <a:t>Easy ??!</a:t>
            </a:r>
          </a:p>
        </p:txBody>
      </p:sp>
    </p:spTree>
    <p:extLst>
      <p:ext uri="{BB962C8B-B14F-4D97-AF65-F5344CB8AC3E}">
        <p14:creationId xmlns:p14="http://schemas.microsoft.com/office/powerpoint/2010/main" val="13137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8935A5B5-93FC-D406-F3AF-F0B9C74BC71E}"/>
              </a:ext>
            </a:extLst>
          </p:cNvPr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Assembly AI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023F2F-68B5-E72A-4972-3D13F5D67077}"/>
              </a:ext>
            </a:extLst>
          </p:cNvPr>
          <p:cNvSpPr/>
          <p:nvPr/>
        </p:nvSpPr>
        <p:spPr>
          <a:xfrm>
            <a:off x="14554200" y="6210300"/>
            <a:ext cx="15240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B92D644-4463-D9FD-2D74-0D047A93163B}"/>
              </a:ext>
            </a:extLst>
          </p:cNvPr>
          <p:cNvSpPr txBox="1">
            <a:spLocks/>
          </p:cNvSpPr>
          <p:nvPr/>
        </p:nvSpPr>
        <p:spPr>
          <a:xfrm>
            <a:off x="838200" y="4116212"/>
            <a:ext cx="10118387" cy="2435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spc="19" dirty="0">
                <a:solidFill>
                  <a:srgbClr val="231F20"/>
                </a:solidFill>
                <a:latin typeface="Canva Sans 1"/>
              </a:rPr>
              <a:t>Inference Time</a:t>
            </a:r>
          </a:p>
          <a:p>
            <a:r>
              <a:rPr lang="en-US" sz="4400" spc="19" dirty="0">
                <a:solidFill>
                  <a:srgbClr val="231F20"/>
                </a:solidFill>
                <a:latin typeface="Canva Sans 1"/>
              </a:rPr>
              <a:t>Subscription Plan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D801B56-E7B8-D97F-D2E5-358C29A19058}"/>
              </a:ext>
            </a:extLst>
          </p:cNvPr>
          <p:cNvSpPr txBox="1">
            <a:spLocks/>
          </p:cNvSpPr>
          <p:nvPr/>
        </p:nvSpPr>
        <p:spPr>
          <a:xfrm>
            <a:off x="838200" y="2781300"/>
            <a:ext cx="8705611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spc="348" dirty="0">
                <a:solidFill>
                  <a:srgbClr val="231F20"/>
                </a:solidFill>
                <a:latin typeface="Canva Sans 1 Bold"/>
              </a:rPr>
              <a:t>Issues:</a:t>
            </a:r>
            <a:endParaRPr lang="en-US" sz="5400" spc="19" dirty="0">
              <a:solidFill>
                <a:srgbClr val="231F20"/>
              </a:solidFill>
              <a:latin typeface="Canva Sans 1"/>
            </a:endParaRPr>
          </a:p>
          <a:p>
            <a:pPr marL="514350" indent="-514350">
              <a:buFont typeface="+mj-lt"/>
              <a:buAutoNum type="arabicPeriod"/>
            </a:pPr>
            <a:endParaRPr lang="en-US" sz="4800" spc="19" dirty="0">
              <a:solidFill>
                <a:srgbClr val="231F20"/>
              </a:solidFill>
              <a:latin typeface="Canva Sans 1"/>
            </a:endParaRPr>
          </a:p>
        </p:txBody>
      </p:sp>
      <p:pic>
        <p:nvPicPr>
          <p:cNvPr id="5" name="Picture 4" descr="AssemblyAI - Speech to Text API Reviews 2024: Details, Pricing, &amp; Features  | G2">
            <a:extLst>
              <a:ext uri="{FF2B5EF4-FFF2-40B4-BE49-F238E27FC236}">
                <a16:creationId xmlns:a16="http://schemas.microsoft.com/office/drawing/2014/main" id="{6CAA1BFE-0008-184A-BB6A-C26F20DF0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788" y="6876797"/>
            <a:ext cx="5105400" cy="268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ad Boy Cartoon Images - Free Download on Freepik">
            <a:extLst>
              <a:ext uri="{FF2B5EF4-FFF2-40B4-BE49-F238E27FC236}">
                <a16:creationId xmlns:a16="http://schemas.microsoft.com/office/drawing/2014/main" id="{57A6D979-CE62-ECF2-8662-0D4E57586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182600" y="3390900"/>
            <a:ext cx="325755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0952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023F2F-68B5-E72A-4972-3D13F5D67077}"/>
              </a:ext>
            </a:extLst>
          </p:cNvPr>
          <p:cNvSpPr/>
          <p:nvPr/>
        </p:nvSpPr>
        <p:spPr>
          <a:xfrm>
            <a:off x="14554200" y="6210300"/>
            <a:ext cx="15240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0FF10FE8-2F51-F50F-82C5-EEA5E7193956}"/>
              </a:ext>
            </a:extLst>
          </p:cNvPr>
          <p:cNvSpPr txBox="1"/>
          <p:nvPr/>
        </p:nvSpPr>
        <p:spPr>
          <a:xfrm>
            <a:off x="2028446" y="489774"/>
            <a:ext cx="13545307" cy="1073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Coding</a:t>
            </a:r>
            <a:endParaRPr lang="en-US" sz="4400" spc="348" dirty="0">
              <a:solidFill>
                <a:srgbClr val="F35000"/>
              </a:solidFill>
              <a:latin typeface="Canva Sans 1 Bold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01F4DE3-8B95-22B4-5633-43EEB1012D99}"/>
              </a:ext>
            </a:extLst>
          </p:cNvPr>
          <p:cNvSpPr txBox="1">
            <a:spLocks/>
          </p:cNvSpPr>
          <p:nvPr/>
        </p:nvSpPr>
        <p:spPr>
          <a:xfrm>
            <a:off x="609600" y="3184861"/>
            <a:ext cx="9934471" cy="296901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Video2Audio: </a:t>
            </a: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  <a:hlinkClick r:id="rId5"/>
              </a:rPr>
              <a:t>video_2_audio.py</a:t>
            </a:r>
            <a:endParaRPr lang="en-US" sz="3600" spc="19" dirty="0">
              <a:solidFill>
                <a:srgbClr val="231F20"/>
              </a:solidFill>
              <a:latin typeface="Canva Sans 1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Whisper Model: </a:t>
            </a: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  <a:hlinkClick r:id="rId6"/>
              </a:rPr>
              <a:t>whisper_transcript.py</a:t>
            </a:r>
            <a:endParaRPr lang="en-US" sz="3600" spc="19" dirty="0">
              <a:solidFill>
                <a:srgbClr val="231F20"/>
              </a:solidFill>
              <a:latin typeface="Canva Sans 1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Sentiment Model: </a:t>
            </a: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  <a:hlinkClick r:id="rId7"/>
              </a:rPr>
              <a:t>roberta_predict.py</a:t>
            </a:r>
            <a:endParaRPr lang="en-US" sz="3600" spc="19" dirty="0">
              <a:solidFill>
                <a:srgbClr val="231F20"/>
              </a:solidFill>
              <a:latin typeface="Canva Sans 1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Pipeline: </a:t>
            </a: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  <a:hlinkClick r:id="rId8"/>
              </a:rPr>
              <a:t>inference.py</a:t>
            </a:r>
            <a:endParaRPr lang="en-US" sz="3600" spc="19" dirty="0">
              <a:solidFill>
                <a:srgbClr val="231F20"/>
              </a:solidFill>
              <a:latin typeface="Canva Sans 1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Flask App: </a:t>
            </a: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  <a:hlinkClick r:id="rId9"/>
              </a:rPr>
              <a:t>App</a:t>
            </a:r>
            <a:endParaRPr lang="en-US" sz="3600" spc="19" dirty="0">
              <a:solidFill>
                <a:srgbClr val="231F20"/>
              </a:solidFill>
              <a:latin typeface="Canva Sans 1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Docker Image: </a:t>
            </a:r>
            <a:r>
              <a:rPr lang="en-US" sz="3600" spc="19" dirty="0" err="1">
                <a:solidFill>
                  <a:srgbClr val="231F20"/>
                </a:solidFill>
                <a:latin typeface="Canva Sans 1"/>
                <a:sym typeface="Wingdings" panose="05000000000000000000" pitchFamily="2" charset="2"/>
                <a:hlinkClick r:id="rId10"/>
              </a:rPr>
              <a:t>Dockerfile</a:t>
            </a:r>
            <a:endParaRPr lang="en-US" sz="3600" spc="19" dirty="0">
              <a:solidFill>
                <a:srgbClr val="231F20"/>
              </a:solidFill>
              <a:latin typeface="Canva Sans 1"/>
              <a:sym typeface="Wingdings" panose="05000000000000000000" pitchFamily="2" charset="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748FC1-32FC-CE22-46EB-25DECBA55109}"/>
              </a:ext>
            </a:extLst>
          </p:cNvPr>
          <p:cNvSpPr txBox="1">
            <a:spLocks/>
          </p:cNvSpPr>
          <p:nvPr/>
        </p:nvSpPr>
        <p:spPr>
          <a:xfrm>
            <a:off x="609600" y="2247900"/>
            <a:ext cx="8705611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Files:</a:t>
            </a:r>
            <a:endParaRPr lang="en-US" sz="4400" spc="19" dirty="0">
              <a:solidFill>
                <a:srgbClr val="231F20"/>
              </a:solidFill>
              <a:latin typeface="Canva Sans 1"/>
            </a:endParaRPr>
          </a:p>
          <a:p>
            <a:pPr marL="514350" indent="-514350">
              <a:buFont typeface="+mj-lt"/>
              <a:buAutoNum type="arabicPeriod"/>
            </a:pPr>
            <a:endParaRPr lang="en-US" sz="4000" spc="19" dirty="0">
              <a:solidFill>
                <a:srgbClr val="231F20"/>
              </a:solidFill>
              <a:latin typeface="Canva Sans 1"/>
            </a:endParaRPr>
          </a:p>
        </p:txBody>
      </p:sp>
      <p:pic>
        <p:nvPicPr>
          <p:cNvPr id="14342" name="Picture 6" descr="coding gifs by chris | Dribbble">
            <a:extLst>
              <a:ext uri="{FF2B5EF4-FFF2-40B4-BE49-F238E27FC236}">
                <a16:creationId xmlns:a16="http://schemas.microsoft.com/office/drawing/2014/main" id="{B1A3DDCF-7131-29EF-EE15-2BE1153AF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423" y="2076449"/>
            <a:ext cx="8366375" cy="62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6023C7B-902A-68DF-5FF7-5024CB9F4609}"/>
              </a:ext>
            </a:extLst>
          </p:cNvPr>
          <p:cNvSpPr txBox="1">
            <a:spLocks/>
          </p:cNvSpPr>
          <p:nvPr/>
        </p:nvSpPr>
        <p:spPr>
          <a:xfrm>
            <a:off x="643128" y="6667500"/>
            <a:ext cx="8705611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Check More Files </a:t>
            </a:r>
            <a:r>
              <a:rPr lang="en-US" sz="4000" spc="19" dirty="0">
                <a:solidFill>
                  <a:srgbClr val="231F20"/>
                </a:solidFill>
                <a:latin typeface="Canva Sans 1"/>
              </a:rPr>
              <a:t>[</a:t>
            </a:r>
            <a:r>
              <a:rPr lang="en-US" sz="4000" spc="19" dirty="0">
                <a:solidFill>
                  <a:srgbClr val="231F20"/>
                </a:solidFill>
                <a:latin typeface="Canva Sans 1"/>
                <a:hlinkClick r:id="rId12"/>
              </a:rPr>
              <a:t>here</a:t>
            </a:r>
            <a:r>
              <a:rPr lang="en-US" sz="4000" spc="19" dirty="0">
                <a:solidFill>
                  <a:srgbClr val="231F20"/>
                </a:solidFill>
                <a:latin typeface="Canva Sans 1"/>
              </a:rPr>
              <a:t>]</a:t>
            </a:r>
          </a:p>
        </p:txBody>
      </p:sp>
      <p:pic>
        <p:nvPicPr>
          <p:cNvPr id="1026" name="Picture 2" descr="GitHub Logo, Git Hub Icon With Text On White and Black Background 17119660  Vector Art at Vecteezy">
            <a:extLst>
              <a:ext uri="{FF2B5EF4-FFF2-40B4-BE49-F238E27FC236}">
                <a16:creationId xmlns:a16="http://schemas.microsoft.com/office/drawing/2014/main" id="{200F37B8-1285-6F5C-93B6-409B780BD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t="6666" r="52917" b="5000"/>
          <a:stretch/>
        </p:blipFill>
        <p:spPr bwMode="auto">
          <a:xfrm>
            <a:off x="1392926" y="7550099"/>
            <a:ext cx="1271039" cy="124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74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7">
            <a:extLst>
              <a:ext uri="{FF2B5EF4-FFF2-40B4-BE49-F238E27FC236}">
                <a16:creationId xmlns:a16="http://schemas.microsoft.com/office/drawing/2014/main" id="{1CE26EF9-E1C0-296F-EA42-71970ED28C6A}"/>
              </a:ext>
            </a:extLst>
          </p:cNvPr>
          <p:cNvSpPr txBox="1"/>
          <p:nvPr/>
        </p:nvSpPr>
        <p:spPr>
          <a:xfrm>
            <a:off x="1876046" y="337374"/>
            <a:ext cx="13545307" cy="1627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Wikki</a:t>
            </a:r>
            <a:br>
              <a:rPr lang="en-US" sz="6973" spc="348" dirty="0">
                <a:solidFill>
                  <a:srgbClr val="F35000"/>
                </a:solidFill>
                <a:latin typeface="Canva Sans 1 Bold"/>
              </a:rPr>
            </a:br>
            <a:r>
              <a:rPr lang="en-US" sz="3600" spc="348" dirty="0">
                <a:solidFill>
                  <a:srgbClr val="F35000"/>
                </a:solidFill>
                <a:latin typeface="Canva Sans 1 Bold"/>
              </a:rPr>
              <a:t>(Deployment Resources)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C63702-A68F-54B2-9B8E-BE4999F13F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0" r="1915" b="990"/>
          <a:stretch/>
        </p:blipFill>
        <p:spPr>
          <a:xfrm>
            <a:off x="977162" y="2348946"/>
            <a:ext cx="16333675" cy="7505782"/>
          </a:xfrm>
          <a:prstGeom prst="rect">
            <a:avLst/>
          </a:prstGeom>
        </p:spPr>
      </p:pic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TextBox 17">
            <a:extLst>
              <a:ext uri="{FF2B5EF4-FFF2-40B4-BE49-F238E27FC236}">
                <a16:creationId xmlns:a16="http://schemas.microsoft.com/office/drawing/2014/main" id="{ED0682B9-A10A-86FA-954A-C3BCF9137888}"/>
              </a:ext>
            </a:extLst>
          </p:cNvPr>
          <p:cNvSpPr txBox="1"/>
          <p:nvPr/>
        </p:nvSpPr>
        <p:spPr>
          <a:xfrm>
            <a:off x="1196769" y="4681835"/>
            <a:ext cx="15894459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000" spc="348" dirty="0">
                <a:solidFill>
                  <a:srgbClr val="0070C0"/>
                </a:solidFill>
                <a:latin typeface="Canva Sans 1 Bold"/>
              </a:rPr>
              <a:t>We will find something to Document</a:t>
            </a:r>
          </a:p>
        </p:txBody>
      </p:sp>
    </p:spTree>
    <p:extLst>
      <p:ext uri="{BB962C8B-B14F-4D97-AF65-F5344CB8AC3E}">
        <p14:creationId xmlns:p14="http://schemas.microsoft.com/office/powerpoint/2010/main" val="345561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17">
            <a:extLst>
              <a:ext uri="{FF2B5EF4-FFF2-40B4-BE49-F238E27FC236}">
                <a16:creationId xmlns:a16="http://schemas.microsoft.com/office/drawing/2014/main" id="{E2879168-4F62-4553-CA74-E9241BD22C24}"/>
              </a:ext>
            </a:extLst>
          </p:cNvPr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Timeline</a:t>
            </a:r>
            <a:endParaRPr lang="en-US" sz="3600" spc="348" dirty="0">
              <a:solidFill>
                <a:srgbClr val="F35000"/>
              </a:solidFill>
              <a:latin typeface="Canva Sans 1 Bold"/>
            </a:endParaRPr>
          </a:p>
        </p:txBody>
      </p:sp>
      <p:pic>
        <p:nvPicPr>
          <p:cNvPr id="10265" name="Picture 10264">
            <a:extLst>
              <a:ext uri="{FF2B5EF4-FFF2-40B4-BE49-F238E27FC236}">
                <a16:creationId xmlns:a16="http://schemas.microsoft.com/office/drawing/2014/main" id="{06685B25-7FAC-E2D2-54D3-726E99F94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00" y="3238500"/>
            <a:ext cx="19405456" cy="6076930"/>
          </a:xfrm>
          <a:prstGeom prst="rect">
            <a:avLst/>
          </a:prstGeom>
        </p:spPr>
      </p:pic>
      <p:pic>
        <p:nvPicPr>
          <p:cNvPr id="10242" name="Picture 2" descr="SKL 019 - Effective Time Management - Versatile Learning">
            <a:extLst>
              <a:ext uri="{FF2B5EF4-FFF2-40B4-BE49-F238E27FC236}">
                <a16:creationId xmlns:a16="http://schemas.microsoft.com/office/drawing/2014/main" id="{BDC4C23A-9FA8-F399-853F-07F435AFF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3200" y="337374"/>
            <a:ext cx="2895600" cy="265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17">
            <a:extLst>
              <a:ext uri="{FF2B5EF4-FFF2-40B4-BE49-F238E27FC236}">
                <a16:creationId xmlns:a16="http://schemas.microsoft.com/office/drawing/2014/main" id="{86C8B3B1-4BED-6C3E-18CA-88B6DB9B5EF4}"/>
              </a:ext>
            </a:extLst>
          </p:cNvPr>
          <p:cNvSpPr txBox="1"/>
          <p:nvPr/>
        </p:nvSpPr>
        <p:spPr>
          <a:xfrm>
            <a:off x="908718" y="8853765"/>
            <a:ext cx="16470563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000" spc="348" dirty="0">
                <a:solidFill>
                  <a:srgbClr val="0070C0"/>
                </a:solidFill>
                <a:latin typeface="Canva Sans 1 Bold"/>
              </a:rPr>
              <a:t>So Far, We are following Timeline</a:t>
            </a:r>
          </a:p>
        </p:txBody>
      </p:sp>
    </p:spTree>
    <p:extLst>
      <p:ext uri="{BB962C8B-B14F-4D97-AF65-F5344CB8AC3E}">
        <p14:creationId xmlns:p14="http://schemas.microsoft.com/office/powerpoint/2010/main" val="20274447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023F2F-68B5-E72A-4972-3D13F5D67077}"/>
              </a:ext>
            </a:extLst>
          </p:cNvPr>
          <p:cNvSpPr/>
          <p:nvPr/>
        </p:nvSpPr>
        <p:spPr>
          <a:xfrm>
            <a:off x="14554200" y="6210300"/>
            <a:ext cx="15240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0FF10FE8-2F51-F50F-82C5-EEA5E7193956}"/>
              </a:ext>
            </a:extLst>
          </p:cNvPr>
          <p:cNvSpPr txBox="1"/>
          <p:nvPr/>
        </p:nvSpPr>
        <p:spPr>
          <a:xfrm>
            <a:off x="2028446" y="489774"/>
            <a:ext cx="13545307" cy="2181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New Tasks</a:t>
            </a:r>
            <a:endParaRPr lang="en-US" sz="4400" spc="348" dirty="0">
              <a:solidFill>
                <a:srgbClr val="F35000"/>
              </a:solidFill>
              <a:latin typeface="Canva Sans 1 Bold"/>
            </a:endParaRPr>
          </a:p>
          <a:p>
            <a:pPr algn="ctr">
              <a:spcBef>
                <a:spcPct val="0"/>
              </a:spcBef>
            </a:pPr>
            <a:endParaRPr lang="en-US" sz="6973" spc="348" dirty="0">
              <a:solidFill>
                <a:srgbClr val="F35000"/>
              </a:solidFill>
              <a:latin typeface="Canva Sans 1 Bold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01F4DE3-8B95-22B4-5633-43EEB1012D99}"/>
              </a:ext>
            </a:extLst>
          </p:cNvPr>
          <p:cNvSpPr txBox="1">
            <a:spLocks/>
          </p:cNvSpPr>
          <p:nvPr/>
        </p:nvSpPr>
        <p:spPr>
          <a:xfrm>
            <a:off x="657329" y="2677872"/>
            <a:ext cx="10925071" cy="6517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Using link for video file from firebase not locally</a:t>
            </a:r>
          </a:p>
          <a:p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Try deploying Docker Image to a cloud provider</a:t>
            </a:r>
          </a:p>
          <a:p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Check for Async request</a:t>
            </a:r>
          </a:p>
          <a:p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UI Design for the feature integration</a:t>
            </a:r>
          </a:p>
          <a:p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Front End Implementation</a:t>
            </a:r>
          </a:p>
          <a:p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Documentations</a:t>
            </a:r>
          </a:p>
          <a:p>
            <a:pPr lvl="1"/>
            <a:r>
              <a:rPr lang="en-US" sz="3200" spc="19" dirty="0">
                <a:solidFill>
                  <a:srgbClr val="231F20"/>
                </a:solidFill>
                <a:latin typeface="Canva Sans 1"/>
              </a:rPr>
              <a:t>API</a:t>
            </a:r>
          </a:p>
          <a:p>
            <a:pPr lvl="1"/>
            <a:r>
              <a:rPr lang="en-US" sz="3200" spc="19" dirty="0">
                <a:solidFill>
                  <a:srgbClr val="231F20"/>
                </a:solidFill>
                <a:latin typeface="Canva Sans 1"/>
              </a:rPr>
              <a:t>Wikki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748FC1-32FC-CE22-46EB-25DECBA55109}"/>
              </a:ext>
            </a:extLst>
          </p:cNvPr>
          <p:cNvSpPr txBox="1">
            <a:spLocks/>
          </p:cNvSpPr>
          <p:nvPr/>
        </p:nvSpPr>
        <p:spPr>
          <a:xfrm>
            <a:off x="657329" y="1745654"/>
            <a:ext cx="8705611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New Tasks:</a:t>
            </a:r>
            <a:endParaRPr lang="en-US" sz="4400" spc="19" dirty="0">
              <a:solidFill>
                <a:srgbClr val="231F20"/>
              </a:solidFill>
              <a:latin typeface="Canva Sans 1"/>
            </a:endParaRPr>
          </a:p>
          <a:p>
            <a:pPr marL="514350" indent="-514350">
              <a:buFont typeface="+mj-lt"/>
              <a:buAutoNum type="arabicPeriod"/>
            </a:pPr>
            <a:endParaRPr lang="en-US" sz="4000" spc="19" dirty="0">
              <a:solidFill>
                <a:srgbClr val="231F20"/>
              </a:solidFill>
              <a:latin typeface="Canva Sans 1"/>
            </a:endParaRPr>
          </a:p>
        </p:txBody>
      </p:sp>
      <p:pic>
        <p:nvPicPr>
          <p:cNvPr id="11266" name="Picture 2" descr="Lost Cartoon Images – Browse 103,590 Stock Photos,, 54% OFF">
            <a:extLst>
              <a:ext uri="{FF2B5EF4-FFF2-40B4-BE49-F238E27FC236}">
                <a16:creationId xmlns:a16="http://schemas.microsoft.com/office/drawing/2014/main" id="{A4C5E50F-7A96-7508-47EC-95BF31467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1057" y="1834554"/>
            <a:ext cx="6739232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216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023F2F-68B5-E72A-4972-3D13F5D67077}"/>
              </a:ext>
            </a:extLst>
          </p:cNvPr>
          <p:cNvSpPr/>
          <p:nvPr/>
        </p:nvSpPr>
        <p:spPr>
          <a:xfrm>
            <a:off x="14554200" y="6210300"/>
            <a:ext cx="15240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0FF10FE8-2F51-F50F-82C5-EEA5E7193956}"/>
              </a:ext>
            </a:extLst>
          </p:cNvPr>
          <p:cNvSpPr txBox="1"/>
          <p:nvPr/>
        </p:nvSpPr>
        <p:spPr>
          <a:xfrm>
            <a:off x="2028446" y="489774"/>
            <a:ext cx="13545307" cy="2181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Questions To Mentors</a:t>
            </a:r>
            <a:endParaRPr lang="en-US" sz="4400" spc="348" dirty="0">
              <a:solidFill>
                <a:srgbClr val="F35000"/>
              </a:solidFill>
              <a:latin typeface="Canva Sans 1 Bold"/>
            </a:endParaRPr>
          </a:p>
          <a:p>
            <a:pPr algn="ctr">
              <a:spcBef>
                <a:spcPct val="0"/>
              </a:spcBef>
            </a:pPr>
            <a:endParaRPr lang="en-US" sz="6973" spc="348" dirty="0">
              <a:solidFill>
                <a:srgbClr val="F35000"/>
              </a:solidFill>
              <a:latin typeface="Canva Sans 1 Bold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01F4DE3-8B95-22B4-5633-43EEB1012D99}"/>
              </a:ext>
            </a:extLst>
          </p:cNvPr>
          <p:cNvSpPr txBox="1">
            <a:spLocks/>
          </p:cNvSpPr>
          <p:nvPr/>
        </p:nvSpPr>
        <p:spPr>
          <a:xfrm>
            <a:off x="657329" y="3226781"/>
            <a:ext cx="10467871" cy="5818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One-sided Video Analysis</a:t>
            </a:r>
          </a:p>
          <a:p>
            <a:pPr>
              <a:lnSpc>
                <a:spcPct val="100000"/>
              </a:lnSpc>
            </a:pP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Saving audio file to the firebase for faster inference (</a:t>
            </a:r>
            <a:r>
              <a:rPr lang="en-US" sz="3600" spc="19" dirty="0">
                <a:solidFill>
                  <a:srgbClr val="00B050"/>
                </a:solidFill>
                <a:latin typeface="Canva Sans 1"/>
                <a:sym typeface="Wingdings" panose="05000000000000000000" pitchFamily="2" charset="2"/>
              </a:rPr>
              <a:t>I think </a:t>
            </a: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Do we need stream-lite</a:t>
            </a:r>
          </a:p>
          <a:p>
            <a:pPr>
              <a:lnSpc>
                <a:spcPct val="100000"/>
              </a:lnSpc>
            </a:pP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How will we integrate the </a:t>
            </a:r>
            <a:r>
              <a:rPr lang="en-US" sz="3600" spc="19" dirty="0" err="1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api</a:t>
            </a: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 to </a:t>
            </a:r>
            <a:r>
              <a:rPr lang="en-US" sz="3600" spc="19" dirty="0" err="1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RuxaiLab</a:t>
            </a:r>
            <a:endParaRPr lang="en-US" sz="3600" spc="19" dirty="0">
              <a:solidFill>
                <a:srgbClr val="231F20"/>
              </a:solidFill>
              <a:latin typeface="Canva Sans 1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Ideas about what to document for easier use by contributors</a:t>
            </a:r>
          </a:p>
          <a:p>
            <a:pPr>
              <a:lnSpc>
                <a:spcPct val="100000"/>
              </a:lnSpc>
            </a:pP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Any Docs Required for the Mid-Term Evaluation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748FC1-32FC-CE22-46EB-25DECBA55109}"/>
              </a:ext>
            </a:extLst>
          </p:cNvPr>
          <p:cNvSpPr txBox="1">
            <a:spLocks/>
          </p:cNvSpPr>
          <p:nvPr/>
        </p:nvSpPr>
        <p:spPr>
          <a:xfrm>
            <a:off x="657329" y="2289820"/>
            <a:ext cx="8705611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Questions:</a:t>
            </a:r>
            <a:endParaRPr lang="en-US" sz="4400" spc="19" dirty="0">
              <a:solidFill>
                <a:srgbClr val="231F20"/>
              </a:solidFill>
              <a:latin typeface="Canva Sans 1"/>
            </a:endParaRPr>
          </a:p>
          <a:p>
            <a:pPr marL="514350" indent="-514350">
              <a:buFont typeface="+mj-lt"/>
              <a:buAutoNum type="arabicPeriod"/>
            </a:pPr>
            <a:endParaRPr lang="en-US" sz="4000" spc="19" dirty="0">
              <a:solidFill>
                <a:srgbClr val="231F20"/>
              </a:solidFill>
              <a:latin typeface="Canva Sans 1"/>
            </a:endParaRPr>
          </a:p>
        </p:txBody>
      </p:sp>
      <p:pic>
        <p:nvPicPr>
          <p:cNvPr id="9218" name="Picture 2" descr="Premium Vector | Cartoon schoolboy raising hand on white background">
            <a:extLst>
              <a:ext uri="{FF2B5EF4-FFF2-40B4-BE49-F238E27FC236}">
                <a16:creationId xmlns:a16="http://schemas.microsoft.com/office/drawing/2014/main" id="{F8B3D3A6-A2D6-CD4D-B148-EC8BB7FF7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0" y="2398663"/>
            <a:ext cx="6591300" cy="664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8007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7">
            <a:extLst>
              <a:ext uri="{FF2B5EF4-FFF2-40B4-BE49-F238E27FC236}">
                <a16:creationId xmlns:a16="http://schemas.microsoft.com/office/drawing/2014/main" id="{AD0E6781-42E5-D328-2EF9-BB6156D2583A}"/>
              </a:ext>
            </a:extLst>
          </p:cNvPr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Feedback</a:t>
            </a:r>
            <a:endParaRPr lang="en-US" sz="3600" spc="348" dirty="0">
              <a:solidFill>
                <a:srgbClr val="F35000"/>
              </a:solidFill>
              <a:latin typeface="Canva Sans 1 Bold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7821241-1A56-DE96-57EB-5D7E8AB9E8D2}"/>
              </a:ext>
            </a:extLst>
          </p:cNvPr>
          <p:cNvSpPr/>
          <p:nvPr/>
        </p:nvSpPr>
        <p:spPr>
          <a:xfrm>
            <a:off x="-4953000" y="6057900"/>
            <a:ext cx="10901093" cy="10901093"/>
          </a:xfrm>
          <a:custGeom>
            <a:avLst/>
            <a:gdLst/>
            <a:ahLst/>
            <a:cxnLst/>
            <a:rect l="l" t="t" r="r" b="b"/>
            <a:pathLst>
              <a:path w="10901093" h="10901093">
                <a:moveTo>
                  <a:pt x="0" y="0"/>
                </a:moveTo>
                <a:lnTo>
                  <a:pt x="10901093" y="0"/>
                </a:lnTo>
                <a:lnTo>
                  <a:pt x="10901093" y="10901092"/>
                </a:lnTo>
                <a:lnTo>
                  <a:pt x="0" y="10901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5362" name="Picture 2" descr="Your opinion matters Royalty Free Vector Image">
            <a:extLst>
              <a:ext uri="{FF2B5EF4-FFF2-40B4-BE49-F238E27FC236}">
                <a16:creationId xmlns:a16="http://schemas.microsoft.com/office/drawing/2014/main" id="{5DE497D6-41FC-5C73-1550-3BD3CF2D46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0" b="17180"/>
          <a:stretch/>
        </p:blipFill>
        <p:spPr bwMode="auto">
          <a:xfrm>
            <a:off x="8903240" y="2066925"/>
            <a:ext cx="9410700" cy="615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8967F90-7103-AC46-21DC-C2E70783AFDF}"/>
              </a:ext>
            </a:extLst>
          </p:cNvPr>
          <p:cNvSpPr txBox="1">
            <a:spLocks/>
          </p:cNvSpPr>
          <p:nvPr/>
        </p:nvSpPr>
        <p:spPr>
          <a:xfrm>
            <a:off x="914400" y="2921396"/>
            <a:ext cx="11448355" cy="261540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Give me your Feedback about progress till now &amp;</a:t>
            </a:r>
          </a:p>
          <a:p>
            <a:pPr marL="0" indent="0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Next Steps</a:t>
            </a:r>
          </a:p>
          <a:p>
            <a:pPr marL="0" indent="0">
              <a:buNone/>
            </a:pPr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Small notes = Great Work</a:t>
            </a:r>
          </a:p>
        </p:txBody>
      </p:sp>
    </p:spTree>
    <p:extLst>
      <p:ext uri="{BB962C8B-B14F-4D97-AF65-F5344CB8AC3E}">
        <p14:creationId xmlns:p14="http://schemas.microsoft.com/office/powerpoint/2010/main" val="34507947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58345" y="1569227"/>
            <a:ext cx="6029655" cy="12059310"/>
          </a:xfrm>
          <a:custGeom>
            <a:avLst/>
            <a:gdLst/>
            <a:ahLst/>
            <a:cxnLst/>
            <a:rect l="l" t="t" r="r" b="b"/>
            <a:pathLst>
              <a:path w="6029655" h="12059310">
                <a:moveTo>
                  <a:pt x="0" y="0"/>
                </a:moveTo>
                <a:lnTo>
                  <a:pt x="6029655" y="0"/>
                </a:lnTo>
                <a:lnTo>
                  <a:pt x="6029655" y="12059310"/>
                </a:lnTo>
                <a:lnTo>
                  <a:pt x="0" y="120593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437150" y="3857738"/>
            <a:ext cx="8781665" cy="5607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12"/>
              </a:lnSpc>
            </a:pPr>
            <a:r>
              <a:rPr lang="en-US" sz="4400" spc="125" dirty="0">
                <a:solidFill>
                  <a:srgbClr val="F35000"/>
                </a:solidFill>
                <a:latin typeface="Codec Pro ExtraBold"/>
              </a:rPr>
              <a:t>Any Questions?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91326" y="2552700"/>
            <a:ext cx="8809792" cy="1269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220"/>
              </a:lnSpc>
            </a:pPr>
            <a:r>
              <a:rPr lang="en-US" sz="11500" spc="184" dirty="0">
                <a:solidFill>
                  <a:srgbClr val="000000"/>
                </a:solidFill>
                <a:latin typeface="Codec Pro ExtraBold"/>
              </a:rPr>
              <a:t>Thank you</a:t>
            </a:r>
          </a:p>
        </p:txBody>
      </p:sp>
      <p:sp>
        <p:nvSpPr>
          <p:cNvPr id="6" name="Freeform 6"/>
          <p:cNvSpPr/>
          <p:nvPr/>
        </p:nvSpPr>
        <p:spPr>
          <a:xfrm>
            <a:off x="1028700" y="1163607"/>
            <a:ext cx="934283" cy="1815744"/>
          </a:xfrm>
          <a:custGeom>
            <a:avLst/>
            <a:gdLst/>
            <a:ahLst/>
            <a:cxnLst/>
            <a:rect l="l" t="t" r="r" b="b"/>
            <a:pathLst>
              <a:path w="934283" h="1815744">
                <a:moveTo>
                  <a:pt x="0" y="0"/>
                </a:moveTo>
                <a:lnTo>
                  <a:pt x="934283" y="0"/>
                </a:lnTo>
                <a:lnTo>
                  <a:pt x="934283" y="1815744"/>
                </a:lnTo>
                <a:lnTo>
                  <a:pt x="0" y="18157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1E172978-E10F-D66D-D2FF-C0E8F3516CB9}"/>
              </a:ext>
            </a:extLst>
          </p:cNvPr>
          <p:cNvSpPr txBox="1"/>
          <p:nvPr/>
        </p:nvSpPr>
        <p:spPr>
          <a:xfrm>
            <a:off x="7177882" y="7045805"/>
            <a:ext cx="4328318" cy="383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12"/>
              </a:lnSpc>
            </a:pPr>
            <a:r>
              <a:rPr lang="en-US" sz="2294" dirty="0">
                <a:solidFill>
                  <a:srgbClr val="000000"/>
                </a:solidFill>
                <a:latin typeface="Canva Sans 1"/>
              </a:rPr>
              <a:t>basmaelhoseny6@gmail.com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13068CF8-A6CA-1934-C437-8674835CB3F3}"/>
              </a:ext>
            </a:extLst>
          </p:cNvPr>
          <p:cNvSpPr txBox="1"/>
          <p:nvPr/>
        </p:nvSpPr>
        <p:spPr>
          <a:xfrm>
            <a:off x="4113104" y="7045805"/>
            <a:ext cx="2744896" cy="383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2"/>
              </a:lnSpc>
            </a:pPr>
            <a:r>
              <a:rPr lang="en-US" sz="2294" dirty="0">
                <a:solidFill>
                  <a:srgbClr val="000000"/>
                </a:solidFill>
                <a:latin typeface="Canva Sans 1"/>
              </a:rPr>
              <a:t>basmaelhoseny01</a:t>
            </a:r>
          </a:p>
        </p:txBody>
      </p:sp>
      <p:pic>
        <p:nvPicPr>
          <p:cNvPr id="23" name="Picture 2" descr="GitHub - Wikipedia">
            <a:hlinkClick r:id="rId7"/>
            <a:extLst>
              <a:ext uri="{FF2B5EF4-FFF2-40B4-BE49-F238E27FC236}">
                <a16:creationId xmlns:a16="http://schemas.microsoft.com/office/drawing/2014/main" id="{B754E448-0291-0111-FD51-0764C7903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723" y="5714943"/>
            <a:ext cx="1137900" cy="113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733F90E7-17D8-4F20-1244-B73E839F479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518" y="5714943"/>
            <a:ext cx="1095547" cy="1095547"/>
          </a:xfrm>
          <a:prstGeom prst="rect">
            <a:avLst/>
          </a:prstGeom>
        </p:spPr>
      </p:pic>
      <p:pic>
        <p:nvPicPr>
          <p:cNvPr id="25" name="Picture 6" descr="Gmail Icon Logo Black and White – Brands Logos">
            <a:extLst>
              <a:ext uri="{FF2B5EF4-FFF2-40B4-BE49-F238E27FC236}">
                <a16:creationId xmlns:a16="http://schemas.microsoft.com/office/drawing/2014/main" id="{C757CDBC-5FD0-DB6F-0864-278AE3EAF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466" y="5936315"/>
            <a:ext cx="1116039" cy="80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11">
            <a:extLst>
              <a:ext uri="{FF2B5EF4-FFF2-40B4-BE49-F238E27FC236}">
                <a16:creationId xmlns:a16="http://schemas.microsoft.com/office/drawing/2014/main" id="{7EAAA51D-B3D8-4F53-BFDF-9AAF7D2F8333}"/>
              </a:ext>
            </a:extLst>
          </p:cNvPr>
          <p:cNvSpPr txBox="1"/>
          <p:nvPr/>
        </p:nvSpPr>
        <p:spPr>
          <a:xfrm>
            <a:off x="941345" y="7045805"/>
            <a:ext cx="2744896" cy="383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2"/>
              </a:lnSpc>
            </a:pPr>
            <a:r>
              <a:rPr lang="en-US" sz="2294" dirty="0">
                <a:solidFill>
                  <a:srgbClr val="000000"/>
                </a:solidFill>
                <a:latin typeface="Canva Sans 1"/>
              </a:rPr>
              <a:t>BasmaElhoseny01</a:t>
            </a:r>
          </a:p>
        </p:txBody>
      </p:sp>
    </p:spTree>
    <p:extLst>
      <p:ext uri="{BB962C8B-B14F-4D97-AF65-F5344CB8AC3E}">
        <p14:creationId xmlns:p14="http://schemas.microsoft.com/office/powerpoint/2010/main" val="2287672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8935A5B5-93FC-D406-F3AF-F0B9C74BC71E}"/>
              </a:ext>
            </a:extLst>
          </p:cNvPr>
          <p:cNvSpPr txBox="1"/>
          <p:nvPr/>
        </p:nvSpPr>
        <p:spPr>
          <a:xfrm>
            <a:off x="1876046" y="337374"/>
            <a:ext cx="13545307" cy="1627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Assembly AI</a:t>
            </a:r>
            <a:br>
              <a:rPr lang="en-US" sz="6973" spc="348" dirty="0">
                <a:solidFill>
                  <a:srgbClr val="F35000"/>
                </a:solidFill>
                <a:latin typeface="Canva Sans 1 Bold"/>
              </a:rPr>
            </a:br>
            <a:r>
              <a:rPr lang="en-US" sz="3600" spc="348" dirty="0">
                <a:solidFill>
                  <a:srgbClr val="F35000"/>
                </a:solidFill>
                <a:latin typeface="Canva Sans 1 Bold"/>
              </a:rPr>
              <a:t>(Inference Time)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023F2F-68B5-E72A-4972-3D13F5D67077}"/>
              </a:ext>
            </a:extLst>
          </p:cNvPr>
          <p:cNvSpPr/>
          <p:nvPr/>
        </p:nvSpPr>
        <p:spPr>
          <a:xfrm>
            <a:off x="14554200" y="6210300"/>
            <a:ext cx="15240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D801B56-E7B8-D97F-D2E5-358C29A19058}"/>
              </a:ext>
            </a:extLst>
          </p:cNvPr>
          <p:cNvSpPr txBox="1">
            <a:spLocks/>
          </p:cNvSpPr>
          <p:nvPr/>
        </p:nvSpPr>
        <p:spPr>
          <a:xfrm>
            <a:off x="657329" y="3009900"/>
            <a:ext cx="8705611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Reasons For Large Latency:</a:t>
            </a:r>
            <a:endParaRPr lang="en-US" sz="4400" spc="19" dirty="0">
              <a:solidFill>
                <a:srgbClr val="231F20"/>
              </a:solidFill>
              <a:latin typeface="Canva Sans 1"/>
            </a:endParaRPr>
          </a:p>
          <a:p>
            <a:pPr marL="514350" indent="-514350">
              <a:buFont typeface="+mj-lt"/>
              <a:buAutoNum type="arabicPeriod"/>
            </a:pPr>
            <a:endParaRPr lang="en-US" sz="4000" spc="19" dirty="0">
              <a:solidFill>
                <a:srgbClr val="231F20"/>
              </a:solidFill>
              <a:latin typeface="Canva Sans 1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D39B169-948B-3029-BBDA-15228E981998}"/>
              </a:ext>
            </a:extLst>
          </p:cNvPr>
          <p:cNvSpPr txBox="1">
            <a:spLocks/>
          </p:cNvSpPr>
          <p:nvPr/>
        </p:nvSpPr>
        <p:spPr>
          <a:xfrm>
            <a:off x="657329" y="3942119"/>
            <a:ext cx="10118387" cy="2435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Large size for .mp4 file</a:t>
            </a:r>
          </a:p>
          <a:p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Long upload time</a:t>
            </a:r>
          </a:p>
        </p:txBody>
      </p:sp>
      <p:pic>
        <p:nvPicPr>
          <p:cNvPr id="2056" name="Picture 8" descr="60+ Alarm Clock Animation Stock Photos, Pictures &amp; Royalty-Free Images -  iStock">
            <a:extLst>
              <a:ext uri="{FF2B5EF4-FFF2-40B4-BE49-F238E27FC236}">
                <a16:creationId xmlns:a16="http://schemas.microsoft.com/office/drawing/2014/main" id="{1BA50110-A620-73CE-EF8A-1D3F4D945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980" y="5778455"/>
            <a:ext cx="2651719" cy="265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ssemblyAI - Speech to Text API Reviews 2024: Details, Pricing, &amp; Features  | G2">
            <a:extLst>
              <a:ext uri="{FF2B5EF4-FFF2-40B4-BE49-F238E27FC236}">
                <a16:creationId xmlns:a16="http://schemas.microsoft.com/office/drawing/2014/main" id="{23895C64-A34F-D6AA-3ECE-5654B1408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7080" y="8862019"/>
            <a:ext cx="2900693" cy="152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3,433 Boy Carrying Heavy Royalty-Free Images, Stock Photos &amp; Pictures |  Shutterstock">
            <a:extLst>
              <a:ext uri="{FF2B5EF4-FFF2-40B4-BE49-F238E27FC236}">
                <a16:creationId xmlns:a16="http://schemas.microsoft.com/office/drawing/2014/main" id="{64C4B328-1E9D-38C0-DA19-EE8A0B4B9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734800" y="2628900"/>
            <a:ext cx="39624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577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8935A5B5-93FC-D406-F3AF-F0B9C74BC71E}"/>
              </a:ext>
            </a:extLst>
          </p:cNvPr>
          <p:cNvSpPr txBox="1"/>
          <p:nvPr/>
        </p:nvSpPr>
        <p:spPr>
          <a:xfrm>
            <a:off x="1876046" y="337374"/>
            <a:ext cx="13545307" cy="1627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Assembly AI</a:t>
            </a:r>
            <a:br>
              <a:rPr lang="en-US" sz="6973" spc="348" dirty="0">
                <a:solidFill>
                  <a:srgbClr val="F35000"/>
                </a:solidFill>
                <a:latin typeface="Canva Sans 1 Bold"/>
              </a:rPr>
            </a:br>
            <a:r>
              <a:rPr lang="en-US" sz="3600" spc="348" dirty="0">
                <a:solidFill>
                  <a:srgbClr val="F35000"/>
                </a:solidFill>
                <a:latin typeface="Canva Sans 1 Bold"/>
              </a:rPr>
              <a:t>(Inference Time)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D801B56-E7B8-D97F-D2E5-358C29A19058}"/>
              </a:ext>
            </a:extLst>
          </p:cNvPr>
          <p:cNvSpPr txBox="1">
            <a:spLocks/>
          </p:cNvSpPr>
          <p:nvPr/>
        </p:nvSpPr>
        <p:spPr>
          <a:xfrm>
            <a:off x="657329" y="1745654"/>
            <a:ext cx="8705611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Issues:</a:t>
            </a:r>
            <a:endParaRPr lang="en-US" sz="4400" spc="19" dirty="0">
              <a:solidFill>
                <a:srgbClr val="231F20"/>
              </a:solidFill>
              <a:latin typeface="Canva Sans 1"/>
            </a:endParaRPr>
          </a:p>
          <a:p>
            <a:pPr marL="514350" indent="-514350">
              <a:buFont typeface="+mj-lt"/>
              <a:buAutoNum type="arabicPeriod"/>
            </a:pPr>
            <a:endParaRPr lang="en-US" sz="4000" spc="19" dirty="0">
              <a:solidFill>
                <a:srgbClr val="231F20"/>
              </a:solidFill>
              <a:latin typeface="Canva Sans 1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D39B169-948B-3029-BBDA-15228E981998}"/>
              </a:ext>
            </a:extLst>
          </p:cNvPr>
          <p:cNvSpPr txBox="1">
            <a:spLocks/>
          </p:cNvSpPr>
          <p:nvPr/>
        </p:nvSpPr>
        <p:spPr>
          <a:xfrm>
            <a:off x="657329" y="2677872"/>
            <a:ext cx="10925071" cy="1472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Large size for .mp4 file</a:t>
            </a:r>
          </a:p>
          <a:p>
            <a:r>
              <a:rPr lang="en-US" sz="3600" spc="19" dirty="0">
                <a:solidFill>
                  <a:schemeClr val="bg2"/>
                </a:solidFill>
                <a:latin typeface="Canva Sans 1"/>
              </a:rPr>
              <a:t>Long upload time</a:t>
            </a:r>
          </a:p>
          <a:p>
            <a:endParaRPr lang="en-US" sz="3600" spc="19" dirty="0">
              <a:solidFill>
                <a:srgbClr val="231F20"/>
              </a:solidFill>
              <a:latin typeface="Canva Sans 1"/>
            </a:endParaRPr>
          </a:p>
        </p:txBody>
      </p:sp>
      <p:pic>
        <p:nvPicPr>
          <p:cNvPr id="2058" name="Picture 10" descr="Open Source Python Video API - Edit, Concatenate &amp; Composite Videos">
            <a:extLst>
              <a:ext uri="{FF2B5EF4-FFF2-40B4-BE49-F238E27FC236}">
                <a16:creationId xmlns:a16="http://schemas.microsoft.com/office/drawing/2014/main" id="{7120E92C-C06A-6F33-30CA-5440FCF43B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83" b="35008"/>
          <a:stretch/>
        </p:blipFill>
        <p:spPr bwMode="auto">
          <a:xfrm>
            <a:off x="14101032" y="5902833"/>
            <a:ext cx="4219394" cy="135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DBCBA58-CE50-4F53-303D-24A8BE0951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595" t="83031" r="26319" b="7037"/>
          <a:stretch/>
        </p:blipFill>
        <p:spPr>
          <a:xfrm>
            <a:off x="914400" y="7658100"/>
            <a:ext cx="13716000" cy="139111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D796172-4337-7E98-6ADC-8DC3315B079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595" t="56376" r="26319" b="33258"/>
          <a:stretch/>
        </p:blipFill>
        <p:spPr>
          <a:xfrm>
            <a:off x="914400" y="4000500"/>
            <a:ext cx="13982680" cy="148008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B897FA7-7C9F-3413-49E4-B7C97A3AC22B}"/>
              </a:ext>
            </a:extLst>
          </p:cNvPr>
          <p:cNvSpPr/>
          <p:nvPr/>
        </p:nvSpPr>
        <p:spPr>
          <a:xfrm>
            <a:off x="13106400" y="4533900"/>
            <a:ext cx="1524000" cy="381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D0AD771-30BA-72D6-4142-73214A721C55}"/>
              </a:ext>
            </a:extLst>
          </p:cNvPr>
          <p:cNvSpPr/>
          <p:nvPr/>
        </p:nvSpPr>
        <p:spPr>
          <a:xfrm>
            <a:off x="12801600" y="8181409"/>
            <a:ext cx="1524000" cy="381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5E7B457-25A2-0427-E09F-F3B2ACCFA5DB}"/>
              </a:ext>
            </a:extLst>
          </p:cNvPr>
          <p:cNvSpPr txBox="1">
            <a:spLocks/>
          </p:cNvSpPr>
          <p:nvPr/>
        </p:nvSpPr>
        <p:spPr>
          <a:xfrm>
            <a:off x="657329" y="5981700"/>
            <a:ext cx="8705611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Solution:</a:t>
            </a:r>
            <a:endParaRPr lang="en-US" sz="4400" spc="19" dirty="0">
              <a:solidFill>
                <a:srgbClr val="231F20"/>
              </a:solidFill>
              <a:latin typeface="Canva Sans 1"/>
            </a:endParaRPr>
          </a:p>
          <a:p>
            <a:pPr marL="514350" indent="-514350">
              <a:buFont typeface="+mj-lt"/>
              <a:buAutoNum type="arabicPeriod"/>
            </a:pPr>
            <a:endParaRPr lang="en-US" sz="4000" spc="19" dirty="0">
              <a:solidFill>
                <a:srgbClr val="231F20"/>
              </a:solidFill>
              <a:latin typeface="Canva Sans 1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BCB2DE94-7A61-D83E-D340-B8CCF2530895}"/>
              </a:ext>
            </a:extLst>
          </p:cNvPr>
          <p:cNvSpPr txBox="1">
            <a:spLocks/>
          </p:cNvSpPr>
          <p:nvPr/>
        </p:nvSpPr>
        <p:spPr>
          <a:xfrm>
            <a:off x="657328" y="6708446"/>
            <a:ext cx="10118387" cy="603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Extract audio (.mp3) from .mp4  </a:t>
            </a:r>
            <a:r>
              <a:rPr lang="en-US" sz="3600" spc="19" dirty="0" err="1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MoviePy</a:t>
            </a:r>
            <a:endParaRPr lang="en-US" sz="3600" spc="19" dirty="0">
              <a:solidFill>
                <a:srgbClr val="231F20"/>
              </a:solidFill>
              <a:latin typeface="Canva Sans 1"/>
            </a:endParaRPr>
          </a:p>
        </p:txBody>
      </p:sp>
      <p:pic>
        <p:nvPicPr>
          <p:cNvPr id="2060" name="Picture 12" descr="MP4 file color icon. Digital multimedia file format. Video and audio  document. Isolated vector illustration 7226678 Vector Art at Vecteezy">
            <a:extLst>
              <a:ext uri="{FF2B5EF4-FFF2-40B4-BE49-F238E27FC236}">
                <a16:creationId xmlns:a16="http://schemas.microsoft.com/office/drawing/2014/main" id="{E214490D-5123-5AAF-D7A2-BA035BE16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3277">
            <a:off x="14915957" y="237659"/>
            <a:ext cx="245745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 descr="AssemblyAI - Speech to Text API Reviews 2024: Details, Pricing, &amp; Features  | G2">
            <a:extLst>
              <a:ext uri="{FF2B5EF4-FFF2-40B4-BE49-F238E27FC236}">
                <a16:creationId xmlns:a16="http://schemas.microsoft.com/office/drawing/2014/main" id="{92D71B51-F0E7-F3CF-79AD-CB3067F94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7080" y="8862019"/>
            <a:ext cx="2900693" cy="152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183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8935A5B5-93FC-D406-F3AF-F0B9C74BC71E}"/>
              </a:ext>
            </a:extLst>
          </p:cNvPr>
          <p:cNvSpPr txBox="1"/>
          <p:nvPr/>
        </p:nvSpPr>
        <p:spPr>
          <a:xfrm>
            <a:off x="1876046" y="337374"/>
            <a:ext cx="13545307" cy="1627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Assembly AI</a:t>
            </a:r>
            <a:br>
              <a:rPr lang="en-US" sz="6973" spc="348" dirty="0">
                <a:solidFill>
                  <a:srgbClr val="F35000"/>
                </a:solidFill>
                <a:latin typeface="Canva Sans 1 Bold"/>
              </a:rPr>
            </a:br>
            <a:r>
              <a:rPr lang="en-US" sz="3600" spc="348" dirty="0">
                <a:solidFill>
                  <a:srgbClr val="F35000"/>
                </a:solidFill>
                <a:latin typeface="Canva Sans 1 Bold"/>
              </a:rPr>
              <a:t>(Inference Time)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D801B56-E7B8-D97F-D2E5-358C29A19058}"/>
              </a:ext>
            </a:extLst>
          </p:cNvPr>
          <p:cNvSpPr txBox="1">
            <a:spLocks/>
          </p:cNvSpPr>
          <p:nvPr/>
        </p:nvSpPr>
        <p:spPr>
          <a:xfrm>
            <a:off x="657329" y="1745654"/>
            <a:ext cx="8705611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Issues:</a:t>
            </a:r>
            <a:endParaRPr lang="en-US" sz="4400" spc="19" dirty="0">
              <a:solidFill>
                <a:srgbClr val="231F20"/>
              </a:solidFill>
              <a:latin typeface="Canva Sans 1"/>
            </a:endParaRPr>
          </a:p>
          <a:p>
            <a:pPr marL="514350" indent="-514350">
              <a:buFont typeface="+mj-lt"/>
              <a:buAutoNum type="arabicPeriod"/>
            </a:pPr>
            <a:endParaRPr lang="en-US" sz="4000" spc="19" dirty="0">
              <a:solidFill>
                <a:srgbClr val="231F20"/>
              </a:solidFill>
              <a:latin typeface="Canva Sans 1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D39B169-948B-3029-BBDA-15228E981998}"/>
              </a:ext>
            </a:extLst>
          </p:cNvPr>
          <p:cNvSpPr txBox="1">
            <a:spLocks/>
          </p:cNvSpPr>
          <p:nvPr/>
        </p:nvSpPr>
        <p:spPr>
          <a:xfrm>
            <a:off x="657329" y="2677872"/>
            <a:ext cx="10925071" cy="1472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19" dirty="0">
                <a:solidFill>
                  <a:schemeClr val="bg2"/>
                </a:solidFill>
                <a:latin typeface="Canva Sans 1"/>
              </a:rPr>
              <a:t>Large size for .mp4 file</a:t>
            </a:r>
          </a:p>
          <a:p>
            <a:r>
              <a:rPr lang="en-US" sz="3600" spc="19" dirty="0">
                <a:latin typeface="Canva Sans 1"/>
              </a:rPr>
              <a:t>Long upload time</a:t>
            </a:r>
          </a:p>
          <a:p>
            <a:endParaRPr lang="en-US" sz="3600" spc="19" dirty="0">
              <a:solidFill>
                <a:srgbClr val="231F20"/>
              </a:solidFill>
              <a:latin typeface="Canva Sans 1"/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5E7B457-25A2-0427-E09F-F3B2ACCFA5DB}"/>
              </a:ext>
            </a:extLst>
          </p:cNvPr>
          <p:cNvSpPr txBox="1">
            <a:spLocks/>
          </p:cNvSpPr>
          <p:nvPr/>
        </p:nvSpPr>
        <p:spPr>
          <a:xfrm>
            <a:off x="657329" y="4381500"/>
            <a:ext cx="8705611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Solution:</a:t>
            </a:r>
            <a:endParaRPr lang="en-US" sz="4400" spc="19" dirty="0">
              <a:solidFill>
                <a:srgbClr val="231F20"/>
              </a:solidFill>
              <a:latin typeface="Canva Sans 1"/>
            </a:endParaRPr>
          </a:p>
          <a:p>
            <a:pPr marL="514350" indent="-514350">
              <a:buFont typeface="+mj-lt"/>
              <a:buAutoNum type="arabicPeriod"/>
            </a:pPr>
            <a:endParaRPr lang="en-US" sz="4000" spc="19" dirty="0">
              <a:solidFill>
                <a:srgbClr val="231F20"/>
              </a:solidFill>
              <a:latin typeface="Canva Sans 1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BCB2DE94-7A61-D83E-D340-B8CCF2530895}"/>
              </a:ext>
            </a:extLst>
          </p:cNvPr>
          <p:cNvSpPr txBox="1">
            <a:spLocks/>
          </p:cNvSpPr>
          <p:nvPr/>
        </p:nvSpPr>
        <p:spPr>
          <a:xfrm>
            <a:off x="657328" y="5108246"/>
            <a:ext cx="10118387" cy="603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Extract audio (.mp3) from .mp4  </a:t>
            </a:r>
            <a:r>
              <a:rPr lang="en-US" sz="3600" spc="19" dirty="0" err="1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MoviePy</a:t>
            </a:r>
            <a:endParaRPr lang="en-US" sz="3600" spc="19" dirty="0">
              <a:solidFill>
                <a:srgbClr val="231F20"/>
              </a:solidFill>
              <a:latin typeface="Canva Sans 1"/>
            </a:endParaRPr>
          </a:p>
        </p:txBody>
      </p:sp>
      <p:pic>
        <p:nvPicPr>
          <p:cNvPr id="30" name="Picture 29" descr="AssemblyAI - Speech to Text API Reviews 2024: Details, Pricing, &amp; Features  | G2">
            <a:extLst>
              <a:ext uri="{FF2B5EF4-FFF2-40B4-BE49-F238E27FC236}">
                <a16:creationId xmlns:a16="http://schemas.microsoft.com/office/drawing/2014/main" id="{92D71B51-F0E7-F3CF-79AD-CB3067F94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7080" y="8862019"/>
            <a:ext cx="2900693" cy="152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Download - Google Drive">
            <a:extLst>
              <a:ext uri="{FF2B5EF4-FFF2-40B4-BE49-F238E27FC236}">
                <a16:creationId xmlns:a16="http://schemas.microsoft.com/office/drawing/2014/main" id="{AA2F2C8C-3B7F-53D9-2701-96C287EE6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7200" y="4407747"/>
            <a:ext cx="1402851" cy="140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hatbot with headphones and light bulb&#10;&#10;Description automatically generated">
            <a:extLst>
              <a:ext uri="{FF2B5EF4-FFF2-40B4-BE49-F238E27FC236}">
                <a16:creationId xmlns:a16="http://schemas.microsoft.com/office/drawing/2014/main" id="{1B064F50-6251-0E48-D2A2-F9A02366CC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692" y="3924300"/>
            <a:ext cx="2124765" cy="2124765"/>
          </a:xfrm>
          <a:prstGeom prst="rect">
            <a:avLst/>
          </a:prstGeom>
        </p:spPr>
      </p:pic>
      <p:pic>
        <p:nvPicPr>
          <p:cNvPr id="5122" name="Picture 2" descr="Upload Logo Vector Art, Icons, and Graphics for Free Download">
            <a:extLst>
              <a:ext uri="{FF2B5EF4-FFF2-40B4-BE49-F238E27FC236}">
                <a16:creationId xmlns:a16="http://schemas.microsoft.com/office/drawing/2014/main" id="{23C03929-2B5D-1090-5539-DDB42EA2D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61138">
            <a:off x="15209869" y="650162"/>
            <a:ext cx="2275869" cy="227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57C006-C85B-EEE8-8448-391E6E5A93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6393063"/>
            <a:ext cx="17428270" cy="248423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03C493D-DC59-D253-440B-0E66C2FC646D}"/>
              </a:ext>
            </a:extLst>
          </p:cNvPr>
          <p:cNvSpPr/>
          <p:nvPr/>
        </p:nvSpPr>
        <p:spPr>
          <a:xfrm>
            <a:off x="5029200" y="6972300"/>
            <a:ext cx="3276600" cy="41403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D7B4C9-D8A5-0CE8-7322-697427402757}"/>
              </a:ext>
            </a:extLst>
          </p:cNvPr>
          <p:cNvSpPr/>
          <p:nvPr/>
        </p:nvSpPr>
        <p:spPr>
          <a:xfrm>
            <a:off x="5029200" y="8191500"/>
            <a:ext cx="3276600" cy="41403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750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8935A5B5-93FC-D406-F3AF-F0B9C74BC71E}"/>
              </a:ext>
            </a:extLst>
          </p:cNvPr>
          <p:cNvSpPr txBox="1"/>
          <p:nvPr/>
        </p:nvSpPr>
        <p:spPr>
          <a:xfrm>
            <a:off x="1876046" y="337374"/>
            <a:ext cx="13545307" cy="1627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Assembly AI</a:t>
            </a:r>
            <a:br>
              <a:rPr lang="en-US" sz="6973" spc="348" dirty="0">
                <a:solidFill>
                  <a:srgbClr val="F35000"/>
                </a:solidFill>
                <a:latin typeface="Canva Sans 1 Bold"/>
              </a:rPr>
            </a:br>
            <a:r>
              <a:rPr lang="en-US" sz="3600" spc="348" dirty="0">
                <a:solidFill>
                  <a:srgbClr val="F35000"/>
                </a:solidFill>
                <a:latin typeface="Canva Sans 1 Bold"/>
              </a:rPr>
              <a:t>(Subscription Plan)</a:t>
            </a:r>
          </a:p>
        </p:txBody>
      </p:sp>
      <p:pic>
        <p:nvPicPr>
          <p:cNvPr id="30" name="Picture 29" descr="AssemblyAI - Speech to Text API Reviews 2024: Details, Pricing, &amp; Features  | G2">
            <a:extLst>
              <a:ext uri="{FF2B5EF4-FFF2-40B4-BE49-F238E27FC236}">
                <a16:creationId xmlns:a16="http://schemas.microsoft.com/office/drawing/2014/main" id="{92D71B51-F0E7-F3CF-79AD-CB3067F94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7080" y="8862019"/>
            <a:ext cx="2900693" cy="152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930330-9F99-4DAC-DC0C-A6E924FA3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5399" y="2153044"/>
            <a:ext cx="12837202" cy="6879147"/>
          </a:xfrm>
          <a:prstGeom prst="rect">
            <a:avLst/>
          </a:prstGeom>
        </p:spPr>
      </p:pic>
      <p:pic>
        <p:nvPicPr>
          <p:cNvPr id="14" name="Picture 13" descr="A bag of money and coins&#10;&#10;Description automatically generated">
            <a:extLst>
              <a:ext uri="{FF2B5EF4-FFF2-40B4-BE49-F238E27FC236}">
                <a16:creationId xmlns:a16="http://schemas.microsoft.com/office/drawing/2014/main" id="{99062DBE-9EFC-CCCE-8539-BDF90CAA3A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402" y="114300"/>
            <a:ext cx="3213662" cy="214244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5778BE8-DD5C-36A3-0E3A-76CDB7BD6704}"/>
              </a:ext>
            </a:extLst>
          </p:cNvPr>
          <p:cNvSpPr/>
          <p:nvPr/>
        </p:nvSpPr>
        <p:spPr>
          <a:xfrm>
            <a:off x="3200400" y="6972300"/>
            <a:ext cx="281940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440CB75F-2E06-2445-DF5C-95FA7716AC3B}"/>
              </a:ext>
            </a:extLst>
          </p:cNvPr>
          <p:cNvSpPr txBox="1"/>
          <p:nvPr/>
        </p:nvSpPr>
        <p:spPr>
          <a:xfrm>
            <a:off x="2119123" y="6322013"/>
            <a:ext cx="14049754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000" spc="348" dirty="0">
                <a:solidFill>
                  <a:srgbClr val="0070C0"/>
                </a:solidFill>
                <a:latin typeface="Canva Sans 1 Bold"/>
              </a:rPr>
              <a:t>Users use their API Keys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A99B04-D097-0074-0951-510AEDBBEE2A}"/>
              </a:ext>
            </a:extLst>
          </p:cNvPr>
          <p:cNvSpPr/>
          <p:nvPr/>
        </p:nvSpPr>
        <p:spPr>
          <a:xfrm>
            <a:off x="6934200" y="3879857"/>
            <a:ext cx="3429000" cy="3492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6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CF7D573E-915D-152C-FAE2-F179967F6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1030" y="2524147"/>
            <a:ext cx="6183872" cy="665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BE15278-F93E-A9A0-D804-EEF4C956AB3E}"/>
              </a:ext>
            </a:extLst>
          </p:cNvPr>
          <p:cNvSpPr txBox="1">
            <a:spLocks/>
          </p:cNvSpPr>
          <p:nvPr/>
        </p:nvSpPr>
        <p:spPr>
          <a:xfrm>
            <a:off x="685800" y="4356939"/>
            <a:ext cx="10925071" cy="1472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19" dirty="0">
                <a:latin typeface="Canva Sans 1"/>
              </a:rPr>
              <a:t>Not Open Source</a:t>
            </a:r>
          </a:p>
          <a:p>
            <a:r>
              <a:rPr lang="en-US" sz="3600" spc="19" dirty="0">
                <a:latin typeface="Canva Sans 1"/>
              </a:rPr>
              <a:t>Subscription Plan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3076ABF-46C2-F65E-A61C-D39335B61BCD}"/>
              </a:ext>
            </a:extLst>
          </p:cNvPr>
          <p:cNvSpPr txBox="1">
            <a:spLocks/>
          </p:cNvSpPr>
          <p:nvPr/>
        </p:nvSpPr>
        <p:spPr>
          <a:xfrm>
            <a:off x="705089" y="3424839"/>
            <a:ext cx="8705611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Limitations:</a:t>
            </a:r>
            <a:endParaRPr lang="en-US" sz="4400" spc="19" dirty="0">
              <a:solidFill>
                <a:srgbClr val="231F20"/>
              </a:solidFill>
              <a:latin typeface="Canva Sans 1"/>
            </a:endParaRPr>
          </a:p>
          <a:p>
            <a:pPr marL="514350" indent="-514350">
              <a:buFont typeface="+mj-lt"/>
              <a:buAutoNum type="arabicPeriod"/>
            </a:pPr>
            <a:endParaRPr lang="en-US" sz="4000" spc="19" dirty="0">
              <a:solidFill>
                <a:srgbClr val="231F20"/>
              </a:solidFill>
              <a:latin typeface="Canva Sans 1"/>
            </a:endParaRP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1CE26EF9-E1C0-296F-EA42-71970ED28C6A}"/>
              </a:ext>
            </a:extLst>
          </p:cNvPr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Assembly AI</a:t>
            </a:r>
            <a:endParaRPr lang="en-US" sz="3600" spc="348" dirty="0">
              <a:solidFill>
                <a:srgbClr val="F35000"/>
              </a:solidFill>
              <a:latin typeface="Canva Sans 1 Bold"/>
            </a:endParaRPr>
          </a:p>
        </p:txBody>
      </p:sp>
      <p:pic>
        <p:nvPicPr>
          <p:cNvPr id="8" name="Picture 7" descr="AssemblyAI - Speech to Text API Reviews 2024: Details, Pricing, &amp; Features  | G2">
            <a:extLst>
              <a:ext uri="{FF2B5EF4-FFF2-40B4-BE49-F238E27FC236}">
                <a16:creationId xmlns:a16="http://schemas.microsoft.com/office/drawing/2014/main" id="{BFB2ECA2-7DB1-52E5-7FCA-599CF7EA3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7080" y="8862019"/>
            <a:ext cx="2900693" cy="152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798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8935A5B5-93FC-D406-F3AF-F0B9C74BC71E}"/>
              </a:ext>
            </a:extLst>
          </p:cNvPr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Whisper</a:t>
            </a:r>
            <a:endParaRPr lang="en-US" sz="3600" spc="348" dirty="0">
              <a:solidFill>
                <a:srgbClr val="F35000"/>
              </a:solidFill>
              <a:latin typeface="Canva Sans 1 Bold"/>
            </a:endParaRPr>
          </a:p>
        </p:txBody>
      </p:sp>
      <p:pic>
        <p:nvPicPr>
          <p:cNvPr id="6148" name="Picture 4" descr="Achieving 85% Cost-Effective Transcription and Translation with Optimised OpenAI  Whisper on Q Blocks">
            <a:extLst>
              <a:ext uri="{FF2B5EF4-FFF2-40B4-BE49-F238E27FC236}">
                <a16:creationId xmlns:a16="http://schemas.microsoft.com/office/drawing/2014/main" id="{1628B76A-62CC-1E60-6113-A0AC2A407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453" y="2099366"/>
            <a:ext cx="11598369" cy="652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Openai whisper translate, openai/whisper-small · Hugging Face">
            <a:extLst>
              <a:ext uri="{FF2B5EF4-FFF2-40B4-BE49-F238E27FC236}">
                <a16:creationId xmlns:a16="http://schemas.microsoft.com/office/drawing/2014/main" id="{D98B8F9E-44E9-ED35-EAFD-AC5FD3F7C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9336" y="8801100"/>
            <a:ext cx="2832464" cy="147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349B6FA-C078-FD5A-4526-11D25DB39436}"/>
              </a:ext>
            </a:extLst>
          </p:cNvPr>
          <p:cNvSpPr txBox="1">
            <a:spLocks/>
          </p:cNvSpPr>
          <p:nvPr/>
        </p:nvSpPr>
        <p:spPr>
          <a:xfrm>
            <a:off x="609600" y="3695700"/>
            <a:ext cx="10925071" cy="2081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19" dirty="0">
                <a:latin typeface="Canva Sans 1"/>
              </a:rPr>
              <a:t>Open Source</a:t>
            </a:r>
          </a:p>
          <a:p>
            <a:r>
              <a:rPr lang="en-US" sz="3600" spc="19" dirty="0">
                <a:latin typeface="Canva Sans 1"/>
              </a:rPr>
              <a:t>Pre-trained Model on Hugging Face</a:t>
            </a:r>
          </a:p>
          <a:p>
            <a:r>
              <a:rPr lang="en-US" sz="3600" spc="19" dirty="0">
                <a:latin typeface="Canva Sans 1"/>
              </a:rPr>
              <a:t>Different Sizes for the model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1067632-E501-B720-CE9A-C058EE0074D2}"/>
              </a:ext>
            </a:extLst>
          </p:cNvPr>
          <p:cNvSpPr txBox="1">
            <a:spLocks/>
          </p:cNvSpPr>
          <p:nvPr/>
        </p:nvSpPr>
        <p:spPr>
          <a:xfrm>
            <a:off x="705089" y="2781300"/>
            <a:ext cx="8705611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Features:</a:t>
            </a:r>
            <a:endParaRPr lang="en-US" sz="4400" spc="19" dirty="0">
              <a:solidFill>
                <a:srgbClr val="231F20"/>
              </a:solidFill>
              <a:latin typeface="Canva Sans 1"/>
            </a:endParaRPr>
          </a:p>
          <a:p>
            <a:pPr marL="514350" indent="-514350">
              <a:buFont typeface="+mj-lt"/>
              <a:buAutoNum type="arabicPeriod"/>
            </a:pPr>
            <a:endParaRPr lang="en-US" sz="4000" spc="19" dirty="0">
              <a:solidFill>
                <a:srgbClr val="231F20"/>
              </a:solidFill>
              <a:latin typeface="Canva Sans 1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006F0E2-0517-7BCD-5CE0-4164AF8070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4025236"/>
            <a:ext cx="8116636" cy="4602537"/>
          </a:xfrm>
          <a:prstGeom prst="rect">
            <a:avLst/>
          </a:prstGeom>
        </p:spPr>
      </p:pic>
      <p:pic>
        <p:nvPicPr>
          <p:cNvPr id="6162" name="Picture 18" descr="Hugging Face Valued at $4.5 Billion, Attracts Tech Giants | The Software  Report">
            <a:extLst>
              <a:ext uri="{FF2B5EF4-FFF2-40B4-BE49-F238E27FC236}">
                <a16:creationId xmlns:a16="http://schemas.microsoft.com/office/drawing/2014/main" id="{1CA63382-2679-F681-114E-8C2CDC74A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159574"/>
            <a:ext cx="7832851" cy="208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Little Girl Thinking Vector Art, Icons, and Graphics for Free Download">
            <a:extLst>
              <a:ext uri="{FF2B5EF4-FFF2-40B4-BE49-F238E27FC236}">
                <a16:creationId xmlns:a16="http://schemas.microsoft.com/office/drawing/2014/main" id="{11037C11-68F5-D62D-3756-A7122752A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7839" y="241277"/>
            <a:ext cx="3471365" cy="347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17">
            <a:extLst>
              <a:ext uri="{FF2B5EF4-FFF2-40B4-BE49-F238E27FC236}">
                <a16:creationId xmlns:a16="http://schemas.microsoft.com/office/drawing/2014/main" id="{F3F6B6D8-CBB7-E9D3-F074-D2666B809BBF}"/>
              </a:ext>
            </a:extLst>
          </p:cNvPr>
          <p:cNvSpPr txBox="1"/>
          <p:nvPr/>
        </p:nvSpPr>
        <p:spPr>
          <a:xfrm>
            <a:off x="13955466" y="3365511"/>
            <a:ext cx="4036109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3600" spc="348" dirty="0">
                <a:latin typeface="Canva Sans 1 Bold"/>
              </a:rPr>
              <a:t>Karine</a:t>
            </a:r>
          </a:p>
        </p:txBody>
      </p:sp>
    </p:spTree>
    <p:extLst>
      <p:ext uri="{BB962C8B-B14F-4D97-AF65-F5344CB8AC3E}">
        <p14:creationId xmlns:p14="http://schemas.microsoft.com/office/powerpoint/2010/main" val="99728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1013</TotalTime>
  <Words>644</Words>
  <Application>Microsoft Office PowerPoint</Application>
  <PresentationFormat>Custom</PresentationFormat>
  <Paragraphs>187</Paragraphs>
  <Slides>36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Aptos</vt:lpstr>
      <vt:lpstr>Canva Sans 1</vt:lpstr>
      <vt:lpstr>Codec Pro ExtraBold</vt:lpstr>
      <vt:lpstr>Canva Sans 1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and white modern creative marketing plan Presentation</dc:title>
  <dc:creator>Basma Elhoseny</dc:creator>
  <cp:lastModifiedBy>Basma Elhoseny</cp:lastModifiedBy>
  <cp:revision>20</cp:revision>
  <dcterms:created xsi:type="dcterms:W3CDTF">2006-08-16T00:00:00Z</dcterms:created>
  <dcterms:modified xsi:type="dcterms:W3CDTF">2024-07-03T08:09:58Z</dcterms:modified>
  <dc:identifier>DAGFZG6YhQg</dc:identifier>
</cp:coreProperties>
</file>